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90" r:id="rId3"/>
    <p:sldMasterId id="2147483702" r:id="rId4"/>
    <p:sldMasterId id="2147483726" r:id="rId5"/>
  </p:sldMasterIdLst>
  <p:sldIdLst>
    <p:sldId id="262" r:id="rId6"/>
    <p:sldId id="328" r:id="rId7"/>
    <p:sldId id="303" r:id="rId8"/>
    <p:sldId id="305" r:id="rId9"/>
    <p:sldId id="358" r:id="rId10"/>
    <p:sldId id="359" r:id="rId11"/>
    <p:sldId id="360" r:id="rId12"/>
    <p:sldId id="340" r:id="rId13"/>
    <p:sldId id="264" r:id="rId14"/>
    <p:sldId id="304" r:id="rId15"/>
    <p:sldId id="318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08" r:id="rId24"/>
    <p:sldId id="309" r:id="rId25"/>
    <p:sldId id="275" r:id="rId26"/>
    <p:sldId id="327" r:id="rId27"/>
    <p:sldId id="330" r:id="rId28"/>
    <p:sldId id="332" r:id="rId29"/>
    <p:sldId id="331" r:id="rId30"/>
    <p:sldId id="333" r:id="rId31"/>
    <p:sldId id="334" r:id="rId32"/>
    <p:sldId id="335" r:id="rId33"/>
    <p:sldId id="336" r:id="rId34"/>
    <p:sldId id="361" r:id="rId35"/>
    <p:sldId id="362" r:id="rId36"/>
    <p:sldId id="363" r:id="rId37"/>
    <p:sldId id="364" r:id="rId38"/>
    <p:sldId id="341" r:id="rId39"/>
    <p:sldId id="343" r:id="rId40"/>
    <p:sldId id="314" r:id="rId41"/>
    <p:sldId id="293" r:id="rId42"/>
    <p:sldId id="348" r:id="rId43"/>
    <p:sldId id="356" r:id="rId44"/>
    <p:sldId id="357" r:id="rId45"/>
    <p:sldId id="315" r:id="rId46"/>
    <p:sldId id="298" r:id="rId47"/>
    <p:sldId id="349" r:id="rId48"/>
    <p:sldId id="350" r:id="rId49"/>
    <p:sldId id="351" r:id="rId50"/>
    <p:sldId id="352" r:id="rId51"/>
    <p:sldId id="353" r:id="rId52"/>
    <p:sldId id="316" r:id="rId53"/>
    <p:sldId id="294" r:id="rId54"/>
    <p:sldId id="354" r:id="rId55"/>
    <p:sldId id="355" r:id="rId56"/>
    <p:sldId id="295" r:id="rId57"/>
    <p:sldId id="329" r:id="rId58"/>
    <p:sldId id="290" r:id="rId59"/>
    <p:sldId id="338" r:id="rId60"/>
    <p:sldId id="339" r:id="rId61"/>
    <p:sldId id="342" r:id="rId62"/>
    <p:sldId id="317" r:id="rId63"/>
    <p:sldId id="344" r:id="rId64"/>
    <p:sldId id="345" r:id="rId65"/>
    <p:sldId id="346" r:id="rId66"/>
    <p:sldId id="347" r:id="rId67"/>
    <p:sldId id="312" r:id="rId68"/>
    <p:sldId id="261" r:id="rId6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2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992"/>
    <a:srgbClr val="E0AC3A"/>
    <a:srgbClr val="2DC5F1"/>
    <a:srgbClr val="FFA827"/>
    <a:srgbClr val="2D92F1"/>
    <a:srgbClr val="00FF00"/>
    <a:srgbClr val="EDE993"/>
    <a:srgbClr val="2DE6F1"/>
    <a:srgbClr val="EFB63F"/>
    <a:srgbClr val="FFC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7" autoAdjust="0"/>
    <p:restoredTop sz="92806" autoAdjust="0"/>
  </p:normalViewPr>
  <p:slideViewPr>
    <p:cSldViewPr snapToObjects="1">
      <p:cViewPr>
        <p:scale>
          <a:sx n="75" d="100"/>
          <a:sy n="75" d="100"/>
        </p:scale>
        <p:origin x="762" y="-90"/>
      </p:cViewPr>
      <p:guideLst>
        <p:guide orient="horz" pos="2160"/>
        <p:guide pos="2880"/>
        <p:guide orient="horz" pos="12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590392" y="1724977"/>
            <a:ext cx="6566840" cy="654923"/>
          </a:xfrm>
          <a:prstGeom prst="rect">
            <a:avLst/>
          </a:prstGeom>
          <a:effectLst>
            <a:outerShdw dist="25400" dir="5400000" algn="tl" rotWithShape="0">
              <a:srgbClr val="841A07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>
              <a:defRPr lang="en-US" sz="4100" dirty="0">
                <a:solidFill>
                  <a:schemeClr val="bg1"/>
                </a:solidFill>
                <a:latin typeface="Trebuchet MS"/>
                <a:ea typeface="+mn-ea"/>
                <a:cs typeface="+mn-cs"/>
              </a:defRPr>
            </a:lvl1pPr>
          </a:lstStyle>
          <a:p>
            <a:pPr marL="0" lvl="0" algn="l">
              <a:lnSpc>
                <a:spcPct val="87000"/>
              </a:lnSpc>
            </a:pPr>
            <a:r>
              <a:rPr lang="en-US" dirty="0" smtClean="0"/>
              <a:t>Click to edit title</a:t>
            </a:r>
            <a:endParaRPr lang="en-US" dirty="0"/>
          </a:p>
        </p:txBody>
      </p:sp>
      <p:pic>
        <p:nvPicPr>
          <p:cNvPr id="14" name="Picture 13" descr="epam-powered.png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6093339"/>
            <a:ext cx="893115" cy="359997"/>
          </a:xfrm>
          <a:prstGeom prst="rect">
            <a:avLst/>
          </a:prstGeom>
        </p:spPr>
      </p:pic>
      <p:sp>
        <p:nvSpPr>
          <p:cNvPr id="20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2648" y="4400445"/>
            <a:ext cx="3463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500" baseline="0" dirty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marL="0" lvl="0"/>
            <a:r>
              <a:rPr lang="en-US" dirty="0" err="1" smtClean="0"/>
              <a:t>Lastname</a:t>
            </a:r>
            <a:r>
              <a:rPr lang="en-US" dirty="0" smtClean="0"/>
              <a:t> </a:t>
            </a:r>
            <a:r>
              <a:rPr lang="en-US" dirty="0" err="1" smtClean="0"/>
              <a:t>Firstname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603504" y="4965192"/>
            <a:ext cx="210213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sz="1700" i="1" baseline="0" dirty="0">
                <a:solidFill>
                  <a:srgbClr val="2DE6F1"/>
                </a:solidFill>
                <a:latin typeface="Trebuchet MS"/>
                <a:cs typeface="Trebuchet MS"/>
              </a:defRPr>
            </a:lvl1pPr>
          </a:lstStyle>
          <a:p>
            <a:pPr marL="0" lvl="0"/>
            <a:r>
              <a:rPr lang="en-US" dirty="0" smtClean="0"/>
              <a:t>Title, Organization</a:t>
            </a:r>
            <a:endParaRPr lang="en-US" dirty="0"/>
          </a:p>
        </p:txBody>
      </p:sp>
      <p:pic>
        <p:nvPicPr>
          <p:cNvPr id="4" name="Picture 3" descr="Untitled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5" y="495179"/>
            <a:ext cx="1907812" cy="2949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3DCE-5C49-4D73-983F-682B1CD02F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1D43F-B503-4804-A4F3-2F49048EDF3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70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3DCE-5C49-4D73-983F-682B1CD02F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1D43F-B503-4804-A4F3-2F49048EDF3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3DCE-5C49-4D73-983F-682B1CD02F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1D43F-B503-4804-A4F3-2F49048EDF3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41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3DCE-5C49-4D73-983F-682B1CD02F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1D43F-B503-4804-A4F3-2F49048EDF3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900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3DCE-5C49-4D73-983F-682B1CD02F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1D43F-B503-4804-A4F3-2F49048EDF3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696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22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423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176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56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7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260648"/>
            <a:ext cx="849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2800" b="1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0" lvl="0" algn="l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1028733"/>
            <a:ext cx="9144000" cy="54721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563790"/>
            <a:ext cx="1440160" cy="2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5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96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84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295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5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5847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165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73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841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5448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52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75000" y="0"/>
            <a:ext cx="10972800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/>
          </p:cNvSpPr>
          <p:nvPr userDrawn="1"/>
        </p:nvSpPr>
        <p:spPr>
          <a:xfrm>
            <a:off x="755576" y="23728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90392" y="1570823"/>
            <a:ext cx="6573896" cy="792140"/>
          </a:xfrm>
          <a:prstGeom prst="rect">
            <a:avLst/>
          </a:prstGeom>
          <a:effectLst>
            <a:outerShdw dist="25400" dir="5400000" algn="tl" rotWithShape="0">
              <a:srgbClr val="841A07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87000"/>
              </a:lnSpc>
            </a:pPr>
            <a:r>
              <a:rPr lang="en-US" sz="5100" b="1" dirty="0" smtClean="0">
                <a:solidFill>
                  <a:schemeClr val="bg1"/>
                </a:solidFill>
                <a:latin typeface="Trebuchet MS"/>
              </a:rPr>
              <a:t>Thank You</a:t>
            </a:r>
            <a:endParaRPr lang="en-US" sz="5100" b="1" dirty="0">
              <a:solidFill>
                <a:schemeClr val="bg1"/>
              </a:solidFill>
              <a:latin typeface="Trebuchet MS"/>
            </a:endParaRPr>
          </a:p>
        </p:txBody>
      </p:sp>
      <p:pic>
        <p:nvPicPr>
          <p:cNvPr id="12" name="Picture 11" descr="icon-in.png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0" y="5023551"/>
            <a:ext cx="360000" cy="359997"/>
          </a:xfrm>
          <a:prstGeom prst="rect">
            <a:avLst/>
          </a:prstGeom>
        </p:spPr>
      </p:pic>
      <p:pic>
        <p:nvPicPr>
          <p:cNvPr id="18" name="Picture 17" descr="epam-powered.png"/>
          <p:cNvPicPr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6093339"/>
            <a:ext cx="893115" cy="359997"/>
          </a:xfrm>
          <a:prstGeom prst="rect">
            <a:avLst/>
          </a:prstGeom>
        </p:spPr>
      </p:pic>
      <p:pic>
        <p:nvPicPr>
          <p:cNvPr id="19" name="Picture 18" descr="icon-mail.png"/>
          <p:cNvPicPr>
            <a:picLocks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1" y="4244127"/>
            <a:ext cx="360000" cy="359997"/>
          </a:xfrm>
          <a:prstGeom prst="rect">
            <a:avLst/>
          </a:prstGeom>
        </p:spPr>
      </p:pic>
      <p:pic>
        <p:nvPicPr>
          <p:cNvPr id="21" name="Picture 20" descr="icon-blog.png"/>
          <p:cNvPicPr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" y="5805264"/>
            <a:ext cx="360000" cy="359997"/>
          </a:xfrm>
          <a:prstGeom prst="rect">
            <a:avLst/>
          </a:prstGeom>
        </p:spPr>
      </p:pic>
      <p:sp>
        <p:nvSpPr>
          <p:cNvPr id="25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04936" y="2708920"/>
            <a:ext cx="3463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500" baseline="0" dirty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marL="0" lvl="0"/>
            <a:r>
              <a:rPr lang="en-US" dirty="0" err="1" smtClean="0"/>
              <a:t>Lastname</a:t>
            </a:r>
            <a:r>
              <a:rPr lang="en-US" dirty="0" smtClean="0"/>
              <a:t> </a:t>
            </a:r>
            <a:r>
              <a:rPr lang="en-US" dirty="0" err="1" smtClean="0"/>
              <a:t>Firstname</a:t>
            </a:r>
            <a:endParaRPr lang="en-US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595792" y="3273667"/>
            <a:ext cx="210213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sz="1700" i="1" baseline="0" dirty="0">
                <a:solidFill>
                  <a:srgbClr val="2DC5F1"/>
                </a:solidFill>
                <a:latin typeface="Trebuchet MS"/>
                <a:cs typeface="Trebuchet MS"/>
              </a:defRPr>
            </a:lvl1pPr>
          </a:lstStyle>
          <a:p>
            <a:pPr marL="0" lvl="0"/>
            <a:r>
              <a:rPr lang="en-US" dirty="0" smtClean="0"/>
              <a:t>Title, Organization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078992" y="4187952"/>
            <a:ext cx="3232408" cy="4776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900" kern="1200" dirty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1078992" y="4974336"/>
            <a:ext cx="3232408" cy="4776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900" kern="1200" dirty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1078992" y="5760720"/>
            <a:ext cx="3232408" cy="4776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900" kern="1200" dirty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4937760" y="4187952"/>
            <a:ext cx="3232408" cy="4776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900" kern="1200" dirty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4937760" y="4974336"/>
            <a:ext cx="3232408" cy="4776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900" kern="1200" dirty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0" name="Picture 39" descr="icon-skype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84" y="4238364"/>
            <a:ext cx="365760" cy="365760"/>
          </a:xfrm>
          <a:prstGeom prst="rect">
            <a:avLst/>
          </a:prstGeom>
        </p:spPr>
      </p:pic>
      <p:pic>
        <p:nvPicPr>
          <p:cNvPr id="41" name="Picture 40" descr="icon-tw.png"/>
          <p:cNvPicPr>
            <a:picLocks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60" y="5023551"/>
            <a:ext cx="360000" cy="359997"/>
          </a:xfrm>
          <a:prstGeom prst="rect">
            <a:avLst/>
          </a:prstGeom>
        </p:spPr>
      </p:pic>
      <p:pic>
        <p:nvPicPr>
          <p:cNvPr id="22" name="Picture 21" descr="Untitled-2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5" y="495179"/>
            <a:ext cx="1907812" cy="2949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1440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371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3568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975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58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814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38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9444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4841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504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3DCE-5C49-4D73-983F-682B1CD02F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1D43F-B503-4804-A4F3-2F49048EDF3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6915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221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352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7814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73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01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2589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492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0598-E961-4391-BE32-CF24C62E8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6CF16-3CFF-4D8F-B4B0-AE2717F478B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3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3DCE-5C49-4D73-983F-682B1CD02F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1D43F-B503-4804-A4F3-2F49048EDF3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0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3DCE-5C49-4D73-983F-682B1CD02F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1D43F-B503-4804-A4F3-2F49048EDF3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3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3DCE-5C49-4D73-983F-682B1CD02F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1D43F-B503-4804-A4F3-2F49048EDF3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00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3DCE-5C49-4D73-983F-682B1CD02F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1D43F-B503-4804-A4F3-2F49048EDF3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98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3DCE-5C49-4D73-983F-682B1CD02F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1D43F-B503-4804-A4F3-2F49048EDF3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6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03DCE-5C49-4D73-983F-682B1CD02F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1D43F-B503-4804-A4F3-2F49048EDF3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C0598-E961-4391-BE32-CF24C62E8F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6CF16-3CFF-4D8F-B4B0-AE2717F478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1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C0598-E961-4391-BE32-CF24C62E8F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6CF16-3CFF-4D8F-B4B0-AE2717F478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6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C0598-E961-4391-BE32-CF24C62E8F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1/29/2014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6CF16-3CFF-4D8F-B4B0-AE2717F478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7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2" y="1724977"/>
            <a:ext cx="8374096" cy="2308324"/>
          </a:xfrm>
        </p:spPr>
        <p:txBody>
          <a:bodyPr/>
          <a:lstStyle/>
          <a:p>
            <a:r>
              <a:rPr lang="en-US" sz="4800" b="1" dirty="0" smtClean="0"/>
              <a:t>Garbage Collection and Memory Leak Avoidance in .NET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1499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94064" y="-121129"/>
            <a:ext cx="9505056" cy="7272808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220328" y="3512621"/>
            <a:ext cx="7990664" cy="1118563"/>
            <a:chOff x="1220328" y="3512621"/>
            <a:chExt cx="7990664" cy="1118563"/>
          </a:xfrm>
        </p:grpSpPr>
        <p:grpSp>
          <p:nvGrpSpPr>
            <p:cNvPr id="2" name="Group 1"/>
            <p:cNvGrpSpPr/>
            <p:nvPr/>
          </p:nvGrpSpPr>
          <p:grpSpPr>
            <a:xfrm>
              <a:off x="1261856" y="3512621"/>
              <a:ext cx="7882144" cy="1077218"/>
              <a:chOff x="1261856" y="3512621"/>
              <a:chExt cx="7882144" cy="107721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261856" y="4051230"/>
                <a:ext cx="2014000" cy="538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261856" y="3512621"/>
                <a:ext cx="7882144" cy="538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220328" y="3553966"/>
              <a:ext cx="79906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60325"/>
              <a:r>
                <a:rPr lang="en-US" sz="3600" b="1" baseline="-25000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3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Everything </a:t>
              </a: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touched is 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alive</a:t>
              </a: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, anything else is 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garbage</a:t>
              </a: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.</a:t>
              </a:r>
              <a:endPara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256840" y="2060848"/>
            <a:ext cx="795415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600" b="1" baseline="-25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1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Stop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all processes, run garbage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collector;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4616" y="2788548"/>
            <a:ext cx="79198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baseline="-25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2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Trace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forward from the roots;</a:t>
            </a:r>
          </a:p>
        </p:txBody>
      </p:sp>
    </p:spTree>
    <p:extLst>
      <p:ext uri="{BB962C8B-B14F-4D97-AF65-F5344CB8AC3E}">
        <p14:creationId xmlns:p14="http://schemas.microsoft.com/office/powerpoint/2010/main" val="40209775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4733955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TRACING GC ALGORITHM</a:t>
            </a:r>
            <a:endParaRPr lang="en-US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3959" y="1349153"/>
            <a:ext cx="5139189" cy="4956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Every </a:t>
            </a:r>
            <a:r>
              <a:rPr lang="en-US" sz="28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.NET application </a:t>
            </a:r>
            <a:r>
              <a:rPr lang="en-US" sz="28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has a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3163364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9333" y="3562753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35896" y="3574913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03149" y="3590071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95636" y="1916832"/>
            <a:ext cx="442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 variables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;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295636" y="2289646"/>
            <a:ext cx="580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active local variables and stack roots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;</a:t>
            </a:r>
            <a:endParaRPr lang="en-US" sz="24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95635" y="2607295"/>
            <a:ext cx="557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registers.</a:t>
            </a:r>
            <a:endParaRPr lang="ru-RU" sz="2400" dirty="0">
              <a:latin typeface="Trebuchet MS" panose="020B0603020202020204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2863" y="1340768"/>
            <a:ext cx="319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set of roots</a:t>
            </a:r>
            <a:r>
              <a:rPr lang="en-US" sz="28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:</a:t>
            </a:r>
            <a:endParaRPr lang="en-US" sz="28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828275" y="394225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Cube 50"/>
          <p:cNvSpPr/>
          <p:nvPr/>
        </p:nvSpPr>
        <p:spPr>
          <a:xfrm>
            <a:off x="1238199" y="394216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Cube 51"/>
          <p:cNvSpPr/>
          <p:nvPr/>
        </p:nvSpPr>
        <p:spPr>
          <a:xfrm>
            <a:off x="1644859" y="394216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Cube 53"/>
          <p:cNvSpPr/>
          <p:nvPr/>
        </p:nvSpPr>
        <p:spPr>
          <a:xfrm>
            <a:off x="2054783" y="394477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Cube 54"/>
          <p:cNvSpPr/>
          <p:nvPr/>
        </p:nvSpPr>
        <p:spPr>
          <a:xfrm>
            <a:off x="3533062" y="393900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Cube 56"/>
          <p:cNvSpPr/>
          <p:nvPr/>
        </p:nvSpPr>
        <p:spPr>
          <a:xfrm>
            <a:off x="3942986" y="393639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Cube 57"/>
          <p:cNvSpPr/>
          <p:nvPr/>
        </p:nvSpPr>
        <p:spPr>
          <a:xfrm>
            <a:off x="4349646" y="393639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4759570" y="393900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5166230" y="393389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6501427" y="392862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6911351" y="393123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Cube 69"/>
          <p:cNvSpPr/>
          <p:nvPr/>
        </p:nvSpPr>
        <p:spPr>
          <a:xfrm>
            <a:off x="783849" y="488224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488215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488476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487638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487899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487388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7006392" y="487899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Cube 80"/>
          <p:cNvSpPr/>
          <p:nvPr/>
        </p:nvSpPr>
        <p:spPr>
          <a:xfrm>
            <a:off x="1187447" y="571560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Cube 81"/>
          <p:cNvSpPr/>
          <p:nvPr/>
        </p:nvSpPr>
        <p:spPr>
          <a:xfrm>
            <a:off x="1597371" y="571551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Cube 83"/>
          <p:cNvSpPr/>
          <p:nvPr/>
        </p:nvSpPr>
        <p:spPr>
          <a:xfrm>
            <a:off x="2413955" y="571812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570973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571235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Cube 87"/>
          <p:cNvSpPr/>
          <p:nvPr/>
        </p:nvSpPr>
        <p:spPr>
          <a:xfrm>
            <a:off x="6271864" y="488476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be 89"/>
          <p:cNvSpPr/>
          <p:nvPr/>
        </p:nvSpPr>
        <p:spPr>
          <a:xfrm>
            <a:off x="3358056" y="566124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Straight Arrow Connector 30"/>
          <p:cNvCxnSpPr>
            <a:stCxn id="6" idx="3"/>
            <a:endCxn id="70" idx="0"/>
          </p:cNvCxnSpPr>
          <p:nvPr/>
        </p:nvCxnSpPr>
        <p:spPr>
          <a:xfrm>
            <a:off x="1019982" y="4424829"/>
            <a:ext cx="76216" cy="45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1" idx="3"/>
            <a:endCxn id="72" idx="0"/>
          </p:cNvCxnSpPr>
          <p:nvPr/>
        </p:nvCxnSpPr>
        <p:spPr>
          <a:xfrm>
            <a:off x="1429906" y="4424735"/>
            <a:ext cx="76216" cy="45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2" idx="3"/>
            <a:endCxn id="82" idx="0"/>
          </p:cNvCxnSpPr>
          <p:nvPr/>
        </p:nvCxnSpPr>
        <p:spPr>
          <a:xfrm>
            <a:off x="1836566" y="4424735"/>
            <a:ext cx="73154" cy="129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4" idx="3"/>
            <a:endCxn id="73" idx="0"/>
          </p:cNvCxnSpPr>
          <p:nvPr/>
        </p:nvCxnSpPr>
        <p:spPr>
          <a:xfrm>
            <a:off x="2246490" y="4427347"/>
            <a:ext cx="76216" cy="45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5367335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0" idx="2"/>
            <a:endCxn id="84" idx="5"/>
          </p:cNvCxnSpPr>
          <p:nvPr/>
        </p:nvCxnSpPr>
        <p:spPr>
          <a:xfrm flipH="1" flipV="1">
            <a:off x="2918011" y="5899087"/>
            <a:ext cx="440045" cy="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5364723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1" idx="0"/>
            <a:endCxn id="70" idx="3"/>
          </p:cNvCxnSpPr>
          <p:nvPr/>
        </p:nvCxnSpPr>
        <p:spPr>
          <a:xfrm flipH="1" flipV="1">
            <a:off x="975556" y="5364817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55" idx="3"/>
            <a:endCxn id="75" idx="0"/>
          </p:cNvCxnSpPr>
          <p:nvPr/>
        </p:nvCxnSpPr>
        <p:spPr>
          <a:xfrm>
            <a:off x="3724769" y="4421575"/>
            <a:ext cx="486140" cy="45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4" idx="3"/>
            <a:endCxn id="78" idx="0"/>
          </p:cNvCxnSpPr>
          <p:nvPr/>
        </p:nvCxnSpPr>
        <p:spPr>
          <a:xfrm>
            <a:off x="5357937" y="4416466"/>
            <a:ext cx="76216" cy="45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60" idx="3"/>
            <a:endCxn id="76" idx="0"/>
          </p:cNvCxnSpPr>
          <p:nvPr/>
        </p:nvCxnSpPr>
        <p:spPr>
          <a:xfrm>
            <a:off x="4951277" y="4421575"/>
            <a:ext cx="76216" cy="45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0" idx="3"/>
            <a:endCxn id="78" idx="0"/>
          </p:cNvCxnSpPr>
          <p:nvPr/>
        </p:nvCxnSpPr>
        <p:spPr>
          <a:xfrm>
            <a:off x="4951277" y="4421575"/>
            <a:ext cx="482876" cy="45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60" idx="3"/>
            <a:endCxn id="75" idx="0"/>
          </p:cNvCxnSpPr>
          <p:nvPr/>
        </p:nvCxnSpPr>
        <p:spPr>
          <a:xfrm flipH="1">
            <a:off x="4210909" y="4421575"/>
            <a:ext cx="740368" cy="45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58" idx="3"/>
          </p:cNvCxnSpPr>
          <p:nvPr/>
        </p:nvCxnSpPr>
        <p:spPr>
          <a:xfrm>
            <a:off x="4541353" y="4418963"/>
            <a:ext cx="440910" cy="451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5358951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5" idx="2"/>
          </p:cNvCxnSpPr>
          <p:nvPr/>
        </p:nvCxnSpPr>
        <p:spPr>
          <a:xfrm>
            <a:off x="3862112" y="5872425"/>
            <a:ext cx="440046" cy="13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3"/>
            <a:endCxn id="87" idx="0"/>
          </p:cNvCxnSpPr>
          <p:nvPr/>
        </p:nvCxnSpPr>
        <p:spPr>
          <a:xfrm>
            <a:off x="5313511" y="5356454"/>
            <a:ext cx="117580" cy="35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67" idx="3"/>
            <a:endCxn id="88" idx="0"/>
          </p:cNvCxnSpPr>
          <p:nvPr/>
        </p:nvCxnSpPr>
        <p:spPr>
          <a:xfrm flipH="1">
            <a:off x="6584213" y="4411195"/>
            <a:ext cx="108921" cy="47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69" idx="3"/>
            <a:endCxn id="79" idx="0"/>
          </p:cNvCxnSpPr>
          <p:nvPr/>
        </p:nvCxnSpPr>
        <p:spPr>
          <a:xfrm>
            <a:off x="7103058" y="4413807"/>
            <a:ext cx="215683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69" idx="3"/>
            <a:endCxn id="88" idx="0"/>
          </p:cNvCxnSpPr>
          <p:nvPr/>
        </p:nvCxnSpPr>
        <p:spPr>
          <a:xfrm flipH="1">
            <a:off x="6584213" y="4413807"/>
            <a:ext cx="518845" cy="47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ube 161"/>
          <p:cNvSpPr/>
          <p:nvPr/>
        </p:nvSpPr>
        <p:spPr>
          <a:xfrm>
            <a:off x="5568626" y="392831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07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3" grpId="0"/>
      <p:bldP spid="61" grpId="0"/>
      <p:bldP spid="63" grpId="0"/>
      <p:bldP spid="6" grpId="0" animBg="1"/>
      <p:bldP spid="51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60" grpId="0" animBg="1"/>
      <p:bldP spid="64" grpId="0" animBg="1"/>
      <p:bldP spid="67" grpId="0" animBg="1"/>
      <p:bldP spid="69" grpId="0" animBg="1"/>
      <p:bldP spid="1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TRACING GC ALGORITHM</a:t>
            </a:r>
            <a:endParaRPr lang="en-US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3960" y="1349153"/>
            <a:ext cx="3988060" cy="4956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1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Heaps</a:t>
            </a:r>
            <a:r>
              <a:rPr lang="en-US" sz="28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might be: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95636" y="1849949"/>
            <a:ext cx="442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Managed (.NET heap);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295636" y="2249338"/>
            <a:ext cx="442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Unmanaged (native for OS).</a:t>
            </a:r>
            <a:endParaRPr lang="en-US" sz="24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683106" y="308456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Cube 80"/>
          <p:cNvSpPr/>
          <p:nvPr/>
        </p:nvSpPr>
        <p:spPr>
          <a:xfrm>
            <a:off x="1187447" y="391540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391215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be 89"/>
          <p:cNvSpPr/>
          <p:nvPr/>
        </p:nvSpPr>
        <p:spPr>
          <a:xfrm>
            <a:off x="3358056" y="386104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0" idx="2"/>
            <a:endCxn id="84" idx="5"/>
          </p:cNvCxnSpPr>
          <p:nvPr/>
        </p:nvCxnSpPr>
        <p:spPr>
          <a:xfrm flipH="1" flipV="1">
            <a:off x="2918011" y="4098888"/>
            <a:ext cx="440045" cy="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1" idx="0"/>
            <a:endCxn id="70" idx="3"/>
          </p:cNvCxnSpPr>
          <p:nvPr/>
        </p:nvCxnSpPr>
        <p:spPr>
          <a:xfrm flipH="1" flipV="1">
            <a:off x="975556" y="3564618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5" idx="2"/>
          </p:cNvCxnSpPr>
          <p:nvPr/>
        </p:nvCxnSpPr>
        <p:spPr>
          <a:xfrm>
            <a:off x="3862112" y="4072226"/>
            <a:ext cx="440046" cy="13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057246" cy="1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be 61"/>
          <p:cNvSpPr/>
          <p:nvPr/>
        </p:nvSpPr>
        <p:spPr>
          <a:xfrm>
            <a:off x="1193773" y="486936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Cube 76"/>
          <p:cNvSpPr/>
          <p:nvPr/>
        </p:nvSpPr>
        <p:spPr>
          <a:xfrm>
            <a:off x="873292" y="5702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7" idx="0"/>
            <a:endCxn id="62" idx="3"/>
          </p:cNvCxnSpPr>
          <p:nvPr/>
        </p:nvCxnSpPr>
        <p:spPr>
          <a:xfrm flipV="1">
            <a:off x="1185641" y="5351931"/>
            <a:ext cx="199839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3"/>
            <a:endCxn id="63" idx="0"/>
          </p:cNvCxnSpPr>
          <p:nvPr/>
        </p:nvCxnSpPr>
        <p:spPr>
          <a:xfrm flipH="1">
            <a:off x="3251495" y="4343619"/>
            <a:ext cx="298268" cy="5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0" idx="3"/>
            <a:endCxn id="96" idx="0"/>
          </p:cNvCxnSpPr>
          <p:nvPr/>
        </p:nvCxnSpPr>
        <p:spPr>
          <a:xfrm>
            <a:off x="3549763" y="4343619"/>
            <a:ext cx="589731" cy="52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1" idx="3"/>
          </p:cNvCxnSpPr>
          <p:nvPr/>
        </p:nvCxnSpPr>
        <p:spPr>
          <a:xfrm>
            <a:off x="1379154" y="4397976"/>
            <a:ext cx="120642" cy="430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276446" y="3567136"/>
            <a:ext cx="598367" cy="29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95" idx="0"/>
          </p:cNvCxnSpPr>
          <p:nvPr/>
        </p:nvCxnSpPr>
        <p:spPr>
          <a:xfrm>
            <a:off x="5310449" y="4394722"/>
            <a:ext cx="619652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62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33" grpId="0"/>
      <p:bldP spid="61" grpId="0"/>
      <p:bldP spid="70" grpId="0" animBg="1"/>
      <p:bldP spid="72" grpId="0" animBg="1"/>
      <p:bldP spid="73" grpId="0" animBg="1"/>
      <p:bldP spid="75" grpId="0" animBg="1"/>
      <p:bldP spid="76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7" grpId="0" animBg="1"/>
      <p:bldP spid="88" grpId="0" animBg="1"/>
      <p:bldP spid="90" grpId="0" animBg="1"/>
      <p:bldP spid="59" grpId="0" animBg="1"/>
      <p:bldP spid="62" grpId="0" animBg="1"/>
      <p:bldP spid="63" grpId="0" animBg="1"/>
      <p:bldP spid="65" grpId="0" animBg="1"/>
      <p:bldP spid="66" grpId="0" animBg="1"/>
      <p:bldP spid="71" grpId="0" animBg="1"/>
      <p:bldP spid="77" grpId="0" animBg="1"/>
      <p:bldP spid="80" grpId="0" animBg="1"/>
      <p:bldP spid="83" grpId="0" animBg="1"/>
      <p:bldP spid="86" grpId="0" animBg="1"/>
      <p:bldP spid="95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TRACING GC ALGORITHM</a:t>
            </a:r>
            <a:endParaRPr lang="en-US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Cube 80"/>
          <p:cNvSpPr/>
          <p:nvPr/>
        </p:nvSpPr>
        <p:spPr>
          <a:xfrm>
            <a:off x="1187447" y="391540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391215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be 89"/>
          <p:cNvSpPr/>
          <p:nvPr/>
        </p:nvSpPr>
        <p:spPr>
          <a:xfrm>
            <a:off x="3358056" y="386104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0" idx="2"/>
            <a:endCxn id="84" idx="5"/>
          </p:cNvCxnSpPr>
          <p:nvPr/>
        </p:nvCxnSpPr>
        <p:spPr>
          <a:xfrm flipH="1" flipV="1">
            <a:off x="2918011" y="4098888"/>
            <a:ext cx="440045" cy="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1" idx="0"/>
            <a:endCxn id="70" idx="3"/>
          </p:cNvCxnSpPr>
          <p:nvPr/>
        </p:nvCxnSpPr>
        <p:spPr>
          <a:xfrm flipH="1" flipV="1">
            <a:off x="975556" y="3564618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5" idx="2"/>
          </p:cNvCxnSpPr>
          <p:nvPr/>
        </p:nvCxnSpPr>
        <p:spPr>
          <a:xfrm>
            <a:off x="3862112" y="4072226"/>
            <a:ext cx="440046" cy="13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be 61"/>
          <p:cNvSpPr/>
          <p:nvPr/>
        </p:nvSpPr>
        <p:spPr>
          <a:xfrm>
            <a:off x="1193773" y="486936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Cube 76"/>
          <p:cNvSpPr/>
          <p:nvPr/>
        </p:nvSpPr>
        <p:spPr>
          <a:xfrm>
            <a:off x="873292" y="5702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7" idx="0"/>
            <a:endCxn id="62" idx="3"/>
          </p:cNvCxnSpPr>
          <p:nvPr/>
        </p:nvCxnSpPr>
        <p:spPr>
          <a:xfrm flipV="1">
            <a:off x="1185641" y="5351931"/>
            <a:ext cx="199839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3"/>
            <a:endCxn id="63" idx="0"/>
          </p:cNvCxnSpPr>
          <p:nvPr/>
        </p:nvCxnSpPr>
        <p:spPr>
          <a:xfrm flipH="1">
            <a:off x="3251495" y="4343619"/>
            <a:ext cx="298268" cy="5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0" idx="3"/>
            <a:endCxn id="96" idx="0"/>
          </p:cNvCxnSpPr>
          <p:nvPr/>
        </p:nvCxnSpPr>
        <p:spPr>
          <a:xfrm>
            <a:off x="3549763" y="4343619"/>
            <a:ext cx="589731" cy="52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1" idx="3"/>
          </p:cNvCxnSpPr>
          <p:nvPr/>
        </p:nvCxnSpPr>
        <p:spPr>
          <a:xfrm>
            <a:off x="1379154" y="4397976"/>
            <a:ext cx="120642" cy="430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95" idx="0"/>
          </p:cNvCxnSpPr>
          <p:nvPr/>
        </p:nvCxnSpPr>
        <p:spPr>
          <a:xfrm>
            <a:off x="5310449" y="4394722"/>
            <a:ext cx="619652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3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TRACING GC ALGORITHM</a:t>
            </a:r>
            <a:endParaRPr lang="en-US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Cube 80"/>
          <p:cNvSpPr/>
          <p:nvPr/>
        </p:nvSpPr>
        <p:spPr>
          <a:xfrm>
            <a:off x="1187447" y="3915406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3912152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be 89"/>
          <p:cNvSpPr/>
          <p:nvPr/>
        </p:nvSpPr>
        <p:spPr>
          <a:xfrm>
            <a:off x="3358056" y="3861049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0" idx="2"/>
            <a:endCxn id="84" idx="5"/>
          </p:cNvCxnSpPr>
          <p:nvPr/>
        </p:nvCxnSpPr>
        <p:spPr>
          <a:xfrm flipH="1" flipV="1">
            <a:off x="2918011" y="4098888"/>
            <a:ext cx="440045" cy="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1" idx="0"/>
            <a:endCxn id="70" idx="3"/>
          </p:cNvCxnSpPr>
          <p:nvPr/>
        </p:nvCxnSpPr>
        <p:spPr>
          <a:xfrm flipH="1" flipV="1">
            <a:off x="975556" y="3564618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5" idx="2"/>
          </p:cNvCxnSpPr>
          <p:nvPr/>
        </p:nvCxnSpPr>
        <p:spPr>
          <a:xfrm>
            <a:off x="3862112" y="4072226"/>
            <a:ext cx="440046" cy="13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be 61"/>
          <p:cNvSpPr/>
          <p:nvPr/>
        </p:nvSpPr>
        <p:spPr>
          <a:xfrm>
            <a:off x="1193773" y="486936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Cube 76"/>
          <p:cNvSpPr/>
          <p:nvPr/>
        </p:nvSpPr>
        <p:spPr>
          <a:xfrm>
            <a:off x="873292" y="5702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7" idx="0"/>
            <a:endCxn id="62" idx="3"/>
          </p:cNvCxnSpPr>
          <p:nvPr/>
        </p:nvCxnSpPr>
        <p:spPr>
          <a:xfrm flipV="1">
            <a:off x="1185641" y="5351931"/>
            <a:ext cx="199839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3"/>
            <a:endCxn id="63" idx="0"/>
          </p:cNvCxnSpPr>
          <p:nvPr/>
        </p:nvCxnSpPr>
        <p:spPr>
          <a:xfrm flipH="1">
            <a:off x="3251495" y="4343619"/>
            <a:ext cx="298268" cy="5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0" idx="3"/>
            <a:endCxn id="96" idx="0"/>
          </p:cNvCxnSpPr>
          <p:nvPr/>
        </p:nvCxnSpPr>
        <p:spPr>
          <a:xfrm>
            <a:off x="3549763" y="4343619"/>
            <a:ext cx="589731" cy="52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1" idx="3"/>
          </p:cNvCxnSpPr>
          <p:nvPr/>
        </p:nvCxnSpPr>
        <p:spPr>
          <a:xfrm>
            <a:off x="1379154" y="4397976"/>
            <a:ext cx="120642" cy="430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95" idx="0"/>
          </p:cNvCxnSpPr>
          <p:nvPr/>
        </p:nvCxnSpPr>
        <p:spPr>
          <a:xfrm>
            <a:off x="5310449" y="4394722"/>
            <a:ext cx="619652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2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TRACING GC ALGORITHM</a:t>
            </a:r>
            <a:endParaRPr lang="en-US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Cube 80"/>
          <p:cNvSpPr/>
          <p:nvPr/>
        </p:nvSpPr>
        <p:spPr>
          <a:xfrm>
            <a:off x="1187447" y="3915406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3912152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be 89"/>
          <p:cNvSpPr/>
          <p:nvPr/>
        </p:nvSpPr>
        <p:spPr>
          <a:xfrm>
            <a:off x="3358056" y="3861049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0" idx="2"/>
            <a:endCxn id="84" idx="5"/>
          </p:cNvCxnSpPr>
          <p:nvPr/>
        </p:nvCxnSpPr>
        <p:spPr>
          <a:xfrm flipH="1" flipV="1">
            <a:off x="2918011" y="4098888"/>
            <a:ext cx="440045" cy="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1" idx="0"/>
            <a:endCxn id="70" idx="3"/>
          </p:cNvCxnSpPr>
          <p:nvPr/>
        </p:nvCxnSpPr>
        <p:spPr>
          <a:xfrm flipH="1" flipV="1">
            <a:off x="975556" y="3564618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5" idx="2"/>
          </p:cNvCxnSpPr>
          <p:nvPr/>
        </p:nvCxnSpPr>
        <p:spPr>
          <a:xfrm>
            <a:off x="3862112" y="4072226"/>
            <a:ext cx="440046" cy="13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be 61"/>
          <p:cNvSpPr/>
          <p:nvPr/>
        </p:nvSpPr>
        <p:spPr>
          <a:xfrm>
            <a:off x="1193773" y="486936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Cube 76"/>
          <p:cNvSpPr/>
          <p:nvPr/>
        </p:nvSpPr>
        <p:spPr>
          <a:xfrm>
            <a:off x="873292" y="5702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7" idx="0"/>
            <a:endCxn id="62" idx="3"/>
          </p:cNvCxnSpPr>
          <p:nvPr/>
        </p:nvCxnSpPr>
        <p:spPr>
          <a:xfrm flipV="1">
            <a:off x="1185641" y="5351931"/>
            <a:ext cx="199839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3"/>
            <a:endCxn id="63" idx="0"/>
          </p:cNvCxnSpPr>
          <p:nvPr/>
        </p:nvCxnSpPr>
        <p:spPr>
          <a:xfrm flipH="1">
            <a:off x="3251495" y="4343619"/>
            <a:ext cx="298268" cy="5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0" idx="3"/>
            <a:endCxn id="96" idx="0"/>
          </p:cNvCxnSpPr>
          <p:nvPr/>
        </p:nvCxnSpPr>
        <p:spPr>
          <a:xfrm>
            <a:off x="3549763" y="4343619"/>
            <a:ext cx="589731" cy="52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1" idx="3"/>
          </p:cNvCxnSpPr>
          <p:nvPr/>
        </p:nvCxnSpPr>
        <p:spPr>
          <a:xfrm>
            <a:off x="1379154" y="4397976"/>
            <a:ext cx="120642" cy="430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95" idx="0"/>
          </p:cNvCxnSpPr>
          <p:nvPr/>
        </p:nvCxnSpPr>
        <p:spPr>
          <a:xfrm>
            <a:off x="5310449" y="4394722"/>
            <a:ext cx="619652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1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TRACING GC ALGORITHM</a:t>
            </a:r>
            <a:endParaRPr lang="en-US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Cube 80"/>
          <p:cNvSpPr/>
          <p:nvPr/>
        </p:nvSpPr>
        <p:spPr>
          <a:xfrm>
            <a:off x="1187447" y="3915406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3912152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be 89"/>
          <p:cNvSpPr/>
          <p:nvPr/>
        </p:nvSpPr>
        <p:spPr>
          <a:xfrm>
            <a:off x="3358056" y="3861049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0" idx="2"/>
            <a:endCxn id="84" idx="5"/>
          </p:cNvCxnSpPr>
          <p:nvPr/>
        </p:nvCxnSpPr>
        <p:spPr>
          <a:xfrm flipH="1" flipV="1">
            <a:off x="2918011" y="4098888"/>
            <a:ext cx="440045" cy="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1" idx="0"/>
            <a:endCxn id="70" idx="3"/>
          </p:cNvCxnSpPr>
          <p:nvPr/>
        </p:nvCxnSpPr>
        <p:spPr>
          <a:xfrm flipH="1" flipV="1">
            <a:off x="975556" y="3564618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5" idx="2"/>
          </p:cNvCxnSpPr>
          <p:nvPr/>
        </p:nvCxnSpPr>
        <p:spPr>
          <a:xfrm>
            <a:off x="3862112" y="4072226"/>
            <a:ext cx="440046" cy="13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be 61"/>
          <p:cNvSpPr/>
          <p:nvPr/>
        </p:nvSpPr>
        <p:spPr>
          <a:xfrm>
            <a:off x="1193773" y="486936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Cube 76"/>
          <p:cNvSpPr/>
          <p:nvPr/>
        </p:nvSpPr>
        <p:spPr>
          <a:xfrm>
            <a:off x="873292" y="5702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7" idx="0"/>
            <a:endCxn id="62" idx="3"/>
          </p:cNvCxnSpPr>
          <p:nvPr/>
        </p:nvCxnSpPr>
        <p:spPr>
          <a:xfrm flipV="1">
            <a:off x="1185641" y="5351931"/>
            <a:ext cx="199839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3"/>
            <a:endCxn id="63" idx="0"/>
          </p:cNvCxnSpPr>
          <p:nvPr/>
        </p:nvCxnSpPr>
        <p:spPr>
          <a:xfrm flipH="1">
            <a:off x="3251495" y="4343619"/>
            <a:ext cx="298268" cy="5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0" idx="3"/>
            <a:endCxn id="96" idx="0"/>
          </p:cNvCxnSpPr>
          <p:nvPr/>
        </p:nvCxnSpPr>
        <p:spPr>
          <a:xfrm>
            <a:off x="3549763" y="4343619"/>
            <a:ext cx="589731" cy="52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1" idx="3"/>
          </p:cNvCxnSpPr>
          <p:nvPr/>
        </p:nvCxnSpPr>
        <p:spPr>
          <a:xfrm>
            <a:off x="1379154" y="4397976"/>
            <a:ext cx="120642" cy="430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95" idx="0"/>
          </p:cNvCxnSpPr>
          <p:nvPr/>
        </p:nvCxnSpPr>
        <p:spPr>
          <a:xfrm>
            <a:off x="5310449" y="4394722"/>
            <a:ext cx="619652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04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TRACING GC ALGORITHM</a:t>
            </a:r>
            <a:endParaRPr lang="en-US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be 61"/>
          <p:cNvSpPr/>
          <p:nvPr/>
        </p:nvSpPr>
        <p:spPr>
          <a:xfrm>
            <a:off x="1193773" y="486936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Cube 76"/>
          <p:cNvSpPr/>
          <p:nvPr/>
        </p:nvSpPr>
        <p:spPr>
          <a:xfrm>
            <a:off x="873292" y="5702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7" idx="0"/>
            <a:endCxn id="62" idx="3"/>
          </p:cNvCxnSpPr>
          <p:nvPr/>
        </p:nvCxnSpPr>
        <p:spPr>
          <a:xfrm flipV="1">
            <a:off x="1185641" y="5351931"/>
            <a:ext cx="199839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49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TRACING GC ALGORITHM</a:t>
            </a:r>
            <a:endParaRPr lang="en-US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be 61"/>
          <p:cNvSpPr/>
          <p:nvPr/>
        </p:nvSpPr>
        <p:spPr>
          <a:xfrm>
            <a:off x="1193773" y="486936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Cube 76"/>
          <p:cNvSpPr/>
          <p:nvPr/>
        </p:nvSpPr>
        <p:spPr>
          <a:xfrm>
            <a:off x="873292" y="5702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7" idx="0"/>
            <a:endCxn id="62" idx="3"/>
          </p:cNvCxnSpPr>
          <p:nvPr/>
        </p:nvCxnSpPr>
        <p:spPr>
          <a:xfrm flipV="1">
            <a:off x="1185641" y="5351931"/>
            <a:ext cx="199839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3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80528" y="-171400"/>
            <a:ext cx="9505056" cy="7272808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484040" y="2149928"/>
            <a:ext cx="7659960" cy="50405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0000"/>
              <a:buNone/>
            </a:pPr>
            <a:r>
              <a:rPr lang="en-US" b="1" baseline="-25000" dirty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1</a:t>
            </a:r>
            <a:r>
              <a:rPr lang="en-US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Younger </a:t>
            </a: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objects dies </a:t>
            </a:r>
            <a:r>
              <a:rPr lang="en-US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faster;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4040" y="2870007"/>
            <a:ext cx="765996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lang="en-US" sz="32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2</a:t>
            </a:r>
            <a:r>
              <a:rPr lang="en-US" sz="32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Older </a:t>
            </a:r>
            <a:r>
              <a:rPr lang="en-US" sz="32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objects live longer</a:t>
            </a:r>
            <a:r>
              <a:rPr lang="en-US" sz="32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;</a:t>
            </a:r>
            <a:endParaRPr lang="en-US" sz="32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4040" y="3662095"/>
            <a:ext cx="7696472" cy="9910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3</a:t>
            </a:r>
            <a:r>
              <a:rPr lang="en-US" sz="32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Garbage </a:t>
            </a:r>
            <a:r>
              <a:rPr lang="en-US" sz="32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collection works faster for part of the heap, than for whole heap</a:t>
            </a:r>
            <a:r>
              <a:rPr lang="en-US" sz="32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.</a:t>
            </a:r>
            <a:endParaRPr lang="en-US" sz="32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413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76" y="637598"/>
            <a:ext cx="3575084" cy="3991812"/>
          </a:xfrm>
          <a:prstGeom prst="ellipse">
            <a:avLst/>
          </a:prstGeom>
          <a:ln w="60325">
            <a:noFill/>
          </a:ln>
          <a:effectLst>
            <a:softEdge rad="112500"/>
          </a:effectLst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603504" y="4868983"/>
            <a:ext cx="6318978" cy="4770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Yuriy Shapovalov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3504" y="5516224"/>
            <a:ext cx="8214744" cy="3539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Senior Software Engineer, EPAM (Kharkov)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37420" y="3251638"/>
            <a:ext cx="5666368" cy="634007"/>
            <a:chOff x="637420" y="3251638"/>
            <a:chExt cx="5666368" cy="634007"/>
          </a:xfrm>
        </p:grpSpPr>
        <p:sp>
          <p:nvSpPr>
            <p:cNvPr id="12" name="Text Placeholder 2"/>
            <p:cNvSpPr txBox="1">
              <a:spLocks/>
            </p:cNvSpPr>
            <p:nvPr/>
          </p:nvSpPr>
          <p:spPr>
            <a:xfrm>
              <a:off x="1303272" y="3408591"/>
              <a:ext cx="5000516" cy="47705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github.com/</a:t>
              </a:r>
              <a:r>
                <a:rPr lang="en-US" sz="2000" dirty="0" err="1" smtClean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yuriyshapovalov</a:t>
              </a:r>
              <a:endParaRPr lang="en-US" sz="2000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20" y="3251638"/>
              <a:ext cx="609318" cy="609318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239791" y="3980675"/>
            <a:ext cx="5682691" cy="477054"/>
            <a:chOff x="1239791" y="3980675"/>
            <a:chExt cx="5682691" cy="477054"/>
          </a:xfrm>
        </p:grpSpPr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1763688" y="3980675"/>
              <a:ext cx="5158794" cy="47705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c</a:t>
              </a:r>
              <a:r>
                <a:rPr lang="en-US" sz="2000" dirty="0" smtClean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odeplex.com/</a:t>
              </a:r>
              <a:r>
                <a:rPr lang="en-US" sz="2000" dirty="0" err="1" smtClean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yuriyshapovalov</a:t>
              </a:r>
              <a:endParaRPr lang="en-US" sz="2000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791" y="3994170"/>
              <a:ext cx="429469" cy="42946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68623" y="2770603"/>
            <a:ext cx="5287977" cy="504774"/>
            <a:chOff x="468623" y="2770603"/>
            <a:chExt cx="5287977" cy="504774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903632" y="2798323"/>
              <a:ext cx="4852968" cy="47705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linkedin.com/in/</a:t>
              </a:r>
              <a:r>
                <a:rPr lang="en-US" sz="2000" dirty="0" err="1" smtClean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yuriyshapovalov</a:t>
              </a:r>
              <a:endParaRPr lang="en-US" sz="2000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23" y="2770603"/>
              <a:ext cx="385599" cy="385599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454526" y="1528179"/>
            <a:ext cx="4485626" cy="525184"/>
            <a:chOff x="1454526" y="1528179"/>
            <a:chExt cx="4485626" cy="525184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1944216" y="1576309"/>
              <a:ext cx="3995936" cy="47705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shapovalov.yuri@gmail.com</a:t>
              </a:r>
              <a:endParaRPr lang="en-US" sz="2000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54526" y="1528179"/>
              <a:ext cx="489689" cy="489689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390896" y="1010387"/>
            <a:ext cx="5270384" cy="508973"/>
            <a:chOff x="2390896" y="1010387"/>
            <a:chExt cx="5270384" cy="508973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2808312" y="1042306"/>
              <a:ext cx="4852968" cy="47705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@</a:t>
              </a:r>
              <a:r>
                <a:rPr lang="en-US" sz="2000" dirty="0" err="1" smtClean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YuriyShapovalov</a:t>
              </a:r>
              <a:endParaRPr lang="en-US" sz="2000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896" y="1010387"/>
              <a:ext cx="417416" cy="417416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876161" y="2188055"/>
            <a:ext cx="4632175" cy="477054"/>
            <a:chOff x="876161" y="2188055"/>
            <a:chExt cx="4632175" cy="477054"/>
          </a:xfrm>
        </p:grpSpPr>
        <p:sp>
          <p:nvSpPr>
            <p:cNvPr id="9" name="Text Placeholder 2"/>
            <p:cNvSpPr txBox="1">
              <a:spLocks/>
            </p:cNvSpPr>
            <p:nvPr/>
          </p:nvSpPr>
          <p:spPr>
            <a:xfrm>
              <a:off x="1296376" y="2188055"/>
              <a:ext cx="4211960" cy="47705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Yurii_Shapovalov@epam.com</a:t>
              </a:r>
              <a:endParaRPr lang="en-US" sz="2000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61" y="2199541"/>
              <a:ext cx="427111" cy="42711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2994957" y="405618"/>
            <a:ext cx="4420815" cy="508973"/>
            <a:chOff x="2994957" y="405618"/>
            <a:chExt cx="4420815" cy="508973"/>
          </a:xfrm>
        </p:grpSpPr>
        <p:sp>
          <p:nvSpPr>
            <p:cNvPr id="7" name="Text Placeholder 2"/>
            <p:cNvSpPr txBox="1">
              <a:spLocks/>
            </p:cNvSpPr>
            <p:nvPr/>
          </p:nvSpPr>
          <p:spPr>
            <a:xfrm>
              <a:off x="3456420" y="437537"/>
              <a:ext cx="3959352" cy="47705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>
                  <a:solidFill>
                    <a:schemeClr val="bg1"/>
                  </a:solidFill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shapovalov.yuriy</a:t>
              </a:r>
              <a:endParaRPr lang="en-US" sz="2000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957" y="405618"/>
              <a:ext cx="457441" cy="463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98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80528" y="-171400"/>
            <a:ext cx="9505056" cy="7272808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99792" y="1772816"/>
            <a:ext cx="6345088" cy="50405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0000"/>
              <a:buFont typeface="Arial" pitchFamily="34" charset="0"/>
              <a:buNone/>
            </a:pPr>
            <a:r>
              <a:rPr lang="en-US" sz="2800" b="1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GLR </a:t>
            </a:r>
            <a:r>
              <a:rPr lang="en-US" sz="2800" b="1" dirty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has 3 generations</a:t>
            </a:r>
            <a:r>
              <a:rPr lang="en-US" sz="2800" b="1" dirty="0" smtClean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:</a:t>
            </a:r>
            <a:endParaRPr lang="en-US" sz="2800" b="1" dirty="0">
              <a:solidFill>
                <a:prstClr val="black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7240" y="2420888"/>
            <a:ext cx="59867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>
              <a:buSzPct val="80000"/>
            </a:pPr>
            <a:r>
              <a:rPr lang="en-US" sz="2800" b="1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0</a:t>
            </a:r>
            <a:r>
              <a:rPr lang="en-US" sz="2800" dirty="0" smtClean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– for new objects</a:t>
            </a:r>
            <a:r>
              <a:rPr lang="en-US" sz="2800" dirty="0" smtClean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;</a:t>
            </a:r>
            <a:endParaRPr lang="en-US" sz="2800" dirty="0">
              <a:solidFill>
                <a:prstClr val="black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62002" y="3040251"/>
            <a:ext cx="59867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>
              <a:buSzPct val="80000"/>
            </a:pPr>
            <a:r>
              <a:rPr lang="en-US" sz="2800" b="1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1</a:t>
            </a:r>
            <a:r>
              <a:rPr lang="en-US" sz="2800" dirty="0" smtClean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– for old objects</a:t>
            </a:r>
            <a:r>
              <a:rPr lang="en-US" sz="2800" dirty="0" smtClean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;</a:t>
            </a:r>
            <a:endParaRPr lang="en-US" sz="2800" dirty="0">
              <a:solidFill>
                <a:prstClr val="black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2002" y="3625860"/>
            <a:ext cx="59867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2</a:t>
            </a:r>
            <a:r>
              <a:rPr lang="en-US" sz="2800" dirty="0" smtClean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– for the </a:t>
            </a:r>
            <a:r>
              <a:rPr lang="en-US" sz="2800" dirty="0" smtClean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oldest.</a:t>
            </a:r>
            <a:endParaRPr lang="en-US" sz="2800" dirty="0">
              <a:solidFill>
                <a:prstClr val="black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9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323528" y="260648"/>
            <a:ext cx="849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z="3600" smtClean="0"/>
              <a:t>GENERATIONS</a:t>
            </a:r>
            <a:endParaRPr lang="en-US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771800" y="1410765"/>
            <a:ext cx="3783188" cy="1442171"/>
            <a:chOff x="2771800" y="1410765"/>
            <a:chExt cx="3783188" cy="1442171"/>
          </a:xfrm>
        </p:grpSpPr>
        <p:sp>
          <p:nvSpPr>
            <p:cNvPr id="28" name="TextBox 27"/>
            <p:cNvSpPr txBox="1"/>
            <p:nvPr/>
          </p:nvSpPr>
          <p:spPr>
            <a:xfrm>
              <a:off x="4519715" y="2329716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0</a:t>
              </a:r>
              <a:endParaRPr lang="ru-RU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sp>
          <p:nvSpPr>
            <p:cNvPr id="10" name="Left Bracket 9"/>
            <p:cNvSpPr/>
            <p:nvPr/>
          </p:nvSpPr>
          <p:spPr>
            <a:xfrm rot="16200000">
              <a:off x="4593133" y="464868"/>
              <a:ext cx="62063" cy="3665282"/>
            </a:xfrm>
            <a:prstGeom prst="leftBracket">
              <a:avLst/>
            </a:prstGeom>
            <a:ln w="15875">
              <a:solidFill>
                <a:srgbClr val="FFA8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/>
            <p:cNvSpPr/>
            <p:nvPr/>
          </p:nvSpPr>
          <p:spPr>
            <a:xfrm>
              <a:off x="2771800" y="1413843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Cube 19"/>
            <p:cNvSpPr/>
            <p:nvPr/>
          </p:nvSpPr>
          <p:spPr>
            <a:xfrm>
              <a:off x="3511602" y="1410858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4243978" y="1410765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4983780" y="1410765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5719869" y="1410765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71800" y="3046699"/>
            <a:ext cx="3783188" cy="1442171"/>
            <a:chOff x="2771800" y="3046699"/>
            <a:chExt cx="3783188" cy="1442171"/>
          </a:xfrm>
        </p:grpSpPr>
        <p:sp>
          <p:nvSpPr>
            <p:cNvPr id="25" name="TextBox 24"/>
            <p:cNvSpPr txBox="1"/>
            <p:nvPr/>
          </p:nvSpPr>
          <p:spPr>
            <a:xfrm>
              <a:off x="4519715" y="3965650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0</a:t>
              </a:r>
              <a:endParaRPr lang="ru-RU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sp>
          <p:nvSpPr>
            <p:cNvPr id="26" name="Left Bracket 25"/>
            <p:cNvSpPr/>
            <p:nvPr/>
          </p:nvSpPr>
          <p:spPr>
            <a:xfrm rot="16200000">
              <a:off x="4593133" y="2100802"/>
              <a:ext cx="62063" cy="3665282"/>
            </a:xfrm>
            <a:prstGeom prst="leftBracket">
              <a:avLst/>
            </a:prstGeom>
            <a:ln w="15875">
              <a:solidFill>
                <a:srgbClr val="FFA8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2771800" y="3049777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3511602" y="3046792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4243978" y="3046699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4983780" y="3046699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5719869" y="3046699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</a:t>
              </a:r>
              <a:endPara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79712" y="4760217"/>
            <a:ext cx="5316641" cy="1503905"/>
            <a:chOff x="1979712" y="4760217"/>
            <a:chExt cx="5316641" cy="1503905"/>
          </a:xfrm>
        </p:grpSpPr>
        <p:sp>
          <p:nvSpPr>
            <p:cNvPr id="33" name="Left Bracket 32"/>
            <p:cNvSpPr/>
            <p:nvPr/>
          </p:nvSpPr>
          <p:spPr>
            <a:xfrm rot="16200000">
              <a:off x="3133026" y="4433686"/>
              <a:ext cx="60382" cy="2367009"/>
            </a:xfrm>
            <a:prstGeom prst="leftBracket">
              <a:avLst/>
            </a:prstGeom>
            <a:ln w="15875">
              <a:solidFill>
                <a:srgbClr val="FFA8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13967" y="5739219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1</a:t>
              </a:r>
              <a:endParaRPr lang="ru-RU" sz="2800" b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sp>
          <p:nvSpPr>
            <p:cNvPr id="35" name="Left Bracket 34"/>
            <p:cNvSpPr/>
            <p:nvPr/>
          </p:nvSpPr>
          <p:spPr>
            <a:xfrm rot="16200000">
              <a:off x="5965021" y="4317733"/>
              <a:ext cx="62064" cy="2600600"/>
            </a:xfrm>
            <a:prstGeom prst="leftBracket">
              <a:avLst/>
            </a:prstGeom>
            <a:ln w="15875">
              <a:solidFill>
                <a:srgbClr val="FFA8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0008" y="5740902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0</a:t>
              </a:r>
              <a:endParaRPr lang="ru-RU" sz="2800" b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sp>
          <p:nvSpPr>
            <p:cNvPr id="37" name="Cube 36"/>
            <p:cNvSpPr/>
            <p:nvPr/>
          </p:nvSpPr>
          <p:spPr>
            <a:xfrm>
              <a:off x="2009056" y="4763202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2748858" y="4760217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3488660" y="4760217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57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323528" y="260648"/>
            <a:ext cx="849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z="3600" smtClean="0"/>
              <a:t>GENERATIONS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692822" y="1410765"/>
            <a:ext cx="7297943" cy="1505916"/>
            <a:chOff x="692822" y="1410765"/>
            <a:chExt cx="7297943" cy="1505916"/>
          </a:xfrm>
        </p:grpSpPr>
        <p:sp>
          <p:nvSpPr>
            <p:cNvPr id="33" name="Left Bracket 32"/>
            <p:cNvSpPr/>
            <p:nvPr/>
          </p:nvSpPr>
          <p:spPr>
            <a:xfrm rot="16200000">
              <a:off x="1846136" y="1086245"/>
              <a:ext cx="60382" cy="2367009"/>
            </a:xfrm>
            <a:prstGeom prst="leftBracket">
              <a:avLst/>
            </a:prstGeom>
            <a:ln w="15875">
              <a:solidFill>
                <a:srgbClr val="FFA8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27077" y="2391778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1</a:t>
              </a:r>
              <a:endParaRPr lang="ru-RU" sz="2800" b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sp>
          <p:nvSpPr>
            <p:cNvPr id="35" name="Left Bracket 34"/>
            <p:cNvSpPr/>
            <p:nvPr/>
          </p:nvSpPr>
          <p:spPr>
            <a:xfrm rot="16200000">
              <a:off x="5675127" y="-15696"/>
              <a:ext cx="60383" cy="4570891"/>
            </a:xfrm>
            <a:prstGeom prst="leftBracket">
              <a:avLst/>
            </a:prstGeom>
            <a:ln w="15875">
              <a:solidFill>
                <a:srgbClr val="FFA8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0008" y="2393461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0</a:t>
              </a:r>
              <a:endParaRPr lang="ru-RU" sz="2800" b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sp>
          <p:nvSpPr>
            <p:cNvPr id="37" name="Cube 36"/>
            <p:cNvSpPr/>
            <p:nvPr/>
          </p:nvSpPr>
          <p:spPr>
            <a:xfrm>
              <a:off x="722166" y="1415761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1461968" y="1412776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2201770" y="1412776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Cube 40"/>
            <p:cNvSpPr/>
            <p:nvPr/>
          </p:nvSpPr>
          <p:spPr>
            <a:xfrm>
              <a:off x="3453108" y="1413843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4192910" y="1410858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Cube 42"/>
            <p:cNvSpPr/>
            <p:nvPr/>
          </p:nvSpPr>
          <p:spPr>
            <a:xfrm>
              <a:off x="4925286" y="1410765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Cube 43"/>
            <p:cNvSpPr/>
            <p:nvPr/>
          </p:nvSpPr>
          <p:spPr>
            <a:xfrm>
              <a:off x="5665088" y="1410765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Cube 44"/>
            <p:cNvSpPr/>
            <p:nvPr/>
          </p:nvSpPr>
          <p:spPr>
            <a:xfrm>
              <a:off x="6401177" y="1410765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Cube 45"/>
            <p:cNvSpPr/>
            <p:nvPr/>
          </p:nvSpPr>
          <p:spPr>
            <a:xfrm>
              <a:off x="7155646" y="1410765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92822" y="3069629"/>
            <a:ext cx="7297943" cy="1505916"/>
            <a:chOff x="692822" y="3069629"/>
            <a:chExt cx="7297943" cy="1505916"/>
          </a:xfrm>
        </p:grpSpPr>
        <p:sp>
          <p:nvSpPr>
            <p:cNvPr id="47" name="Left Bracket 46"/>
            <p:cNvSpPr/>
            <p:nvPr/>
          </p:nvSpPr>
          <p:spPr>
            <a:xfrm rot="16200000">
              <a:off x="1846136" y="2745109"/>
              <a:ext cx="60382" cy="2367009"/>
            </a:xfrm>
            <a:prstGeom prst="leftBracket">
              <a:avLst/>
            </a:prstGeom>
            <a:ln w="15875">
              <a:solidFill>
                <a:srgbClr val="FFA8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727077" y="4050642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1</a:t>
              </a:r>
              <a:endParaRPr lang="ru-RU" sz="2800" b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sp>
          <p:nvSpPr>
            <p:cNvPr id="49" name="Left Bracket 48"/>
            <p:cNvSpPr/>
            <p:nvPr/>
          </p:nvSpPr>
          <p:spPr>
            <a:xfrm rot="16200000">
              <a:off x="5675127" y="1643168"/>
              <a:ext cx="60383" cy="4570891"/>
            </a:xfrm>
            <a:prstGeom prst="leftBracket">
              <a:avLst/>
            </a:prstGeom>
            <a:ln w="15875">
              <a:solidFill>
                <a:srgbClr val="FFA8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30008" y="4052325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0</a:t>
              </a:r>
              <a:endParaRPr lang="ru-RU" sz="2800" b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sp>
          <p:nvSpPr>
            <p:cNvPr id="51" name="Cube 50"/>
            <p:cNvSpPr/>
            <p:nvPr/>
          </p:nvSpPr>
          <p:spPr>
            <a:xfrm>
              <a:off x="722166" y="3074625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Cube 51"/>
            <p:cNvSpPr/>
            <p:nvPr/>
          </p:nvSpPr>
          <p:spPr>
            <a:xfrm>
              <a:off x="1461968" y="3071640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Cube 52"/>
            <p:cNvSpPr/>
            <p:nvPr/>
          </p:nvSpPr>
          <p:spPr>
            <a:xfrm>
              <a:off x="2201770" y="3071640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3453108" y="3072707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</a:t>
              </a:r>
              <a:endPara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4192910" y="3069722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4925286" y="3069629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Cube 56"/>
            <p:cNvSpPr/>
            <p:nvPr/>
          </p:nvSpPr>
          <p:spPr>
            <a:xfrm>
              <a:off x="5665088" y="3069629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endPara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Cube 57"/>
            <p:cNvSpPr/>
            <p:nvPr/>
          </p:nvSpPr>
          <p:spPr>
            <a:xfrm>
              <a:off x="6401177" y="3069629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" name="Cube 58"/>
            <p:cNvSpPr/>
            <p:nvPr/>
          </p:nvSpPr>
          <p:spPr>
            <a:xfrm>
              <a:off x="7155646" y="3069629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9702" y="4807625"/>
            <a:ext cx="6964009" cy="1502222"/>
            <a:chOff x="719702" y="4807625"/>
            <a:chExt cx="6964009" cy="1502222"/>
          </a:xfrm>
        </p:grpSpPr>
        <p:sp>
          <p:nvSpPr>
            <p:cNvPr id="31" name="Left Bracket 30"/>
            <p:cNvSpPr/>
            <p:nvPr/>
          </p:nvSpPr>
          <p:spPr>
            <a:xfrm rot="16200000">
              <a:off x="1478956" y="4875154"/>
              <a:ext cx="58880" cy="1577388"/>
            </a:xfrm>
            <a:prstGeom prst="leftBracket">
              <a:avLst/>
            </a:prstGeom>
            <a:ln w="15875">
              <a:solidFill>
                <a:srgbClr val="FFA8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35623" y="5786627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2</a:t>
              </a:r>
              <a:endParaRPr lang="ru-RU" sz="2800" b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sp>
          <p:nvSpPr>
            <p:cNvPr id="60" name="Cube 59"/>
            <p:cNvSpPr/>
            <p:nvPr/>
          </p:nvSpPr>
          <p:spPr>
            <a:xfrm>
              <a:off x="749044" y="4810610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Cube 61"/>
            <p:cNvSpPr/>
            <p:nvPr/>
          </p:nvSpPr>
          <p:spPr>
            <a:xfrm>
              <a:off x="1488846" y="4807625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3" name="Left Bracket 62"/>
            <p:cNvSpPr/>
            <p:nvPr/>
          </p:nvSpPr>
          <p:spPr>
            <a:xfrm rot="16200000">
              <a:off x="3781096" y="4481094"/>
              <a:ext cx="60382" cy="2367009"/>
            </a:xfrm>
            <a:prstGeom prst="leftBracket">
              <a:avLst/>
            </a:prstGeom>
            <a:ln w="15875">
              <a:solidFill>
                <a:srgbClr val="FFA8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662037" y="5786627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1</a:t>
              </a:r>
              <a:endParaRPr lang="ru-RU" sz="2800" b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  <p:sp>
          <p:nvSpPr>
            <p:cNvPr id="65" name="Cube 64"/>
            <p:cNvSpPr/>
            <p:nvPr/>
          </p:nvSpPr>
          <p:spPr>
            <a:xfrm>
              <a:off x="2657126" y="4810610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6" name="Cube 65"/>
            <p:cNvSpPr/>
            <p:nvPr/>
          </p:nvSpPr>
          <p:spPr>
            <a:xfrm>
              <a:off x="3396928" y="4807625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Cube 66"/>
            <p:cNvSpPr/>
            <p:nvPr/>
          </p:nvSpPr>
          <p:spPr>
            <a:xfrm>
              <a:off x="4136730" y="4807625"/>
              <a:ext cx="835119" cy="733263"/>
            </a:xfrm>
            <a:prstGeom prst="cube">
              <a:avLst>
                <a:gd name="adj" fmla="val 1397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</a:t>
              </a:r>
              <a:endPara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" name="Left Bracket 67"/>
            <p:cNvSpPr/>
            <p:nvPr/>
          </p:nvSpPr>
          <p:spPr>
            <a:xfrm rot="16200000">
              <a:off x="6470016" y="4481093"/>
              <a:ext cx="60382" cy="2367009"/>
            </a:xfrm>
            <a:prstGeom prst="leftBracket">
              <a:avLst/>
            </a:prstGeom>
            <a:ln w="15875">
              <a:solidFill>
                <a:srgbClr val="FFA8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53458" y="5786099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New Tai Lue" panose="020B0502040204020203" pitchFamily="34" charset="0"/>
                  <a:cs typeface="Microsoft New Tai Lue" panose="020B0502040204020203" pitchFamily="34" charset="0"/>
                </a:rPr>
                <a:t>0</a:t>
              </a:r>
              <a:endParaRPr lang="ru-RU" sz="2800" b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83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FINALIZATION</a:t>
            </a:r>
            <a:endParaRPr lang="en-US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Cube 80"/>
          <p:cNvSpPr/>
          <p:nvPr/>
        </p:nvSpPr>
        <p:spPr>
          <a:xfrm>
            <a:off x="1187447" y="3915406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ru-RU" sz="2400" dirty="0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</a:t>
            </a:r>
            <a:endParaRPr lang="ru-RU" sz="2400" dirty="0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3912152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ru-RU" sz="2400" dirty="0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be 89"/>
          <p:cNvSpPr/>
          <p:nvPr/>
        </p:nvSpPr>
        <p:spPr>
          <a:xfrm>
            <a:off x="3358056" y="3861049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</a:t>
            </a:r>
            <a:endParaRPr lang="ru-RU" sz="2400" dirty="0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0" idx="2"/>
            <a:endCxn id="84" idx="5"/>
          </p:cNvCxnSpPr>
          <p:nvPr/>
        </p:nvCxnSpPr>
        <p:spPr>
          <a:xfrm flipH="1" flipV="1">
            <a:off x="2918011" y="4098888"/>
            <a:ext cx="440045" cy="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1" idx="0"/>
            <a:endCxn id="70" idx="3"/>
          </p:cNvCxnSpPr>
          <p:nvPr/>
        </p:nvCxnSpPr>
        <p:spPr>
          <a:xfrm flipH="1" flipV="1">
            <a:off x="975556" y="3564618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5" idx="2"/>
          </p:cNvCxnSpPr>
          <p:nvPr/>
        </p:nvCxnSpPr>
        <p:spPr>
          <a:xfrm>
            <a:off x="3862112" y="4072226"/>
            <a:ext cx="440046" cy="13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be 61"/>
          <p:cNvSpPr/>
          <p:nvPr/>
        </p:nvSpPr>
        <p:spPr>
          <a:xfrm>
            <a:off x="1193773" y="4869361"/>
            <a:ext cx="504056" cy="482570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Cube 76"/>
          <p:cNvSpPr/>
          <p:nvPr/>
        </p:nvSpPr>
        <p:spPr>
          <a:xfrm>
            <a:off x="873292" y="570271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7" idx="0"/>
            <a:endCxn id="62" idx="3"/>
          </p:cNvCxnSpPr>
          <p:nvPr/>
        </p:nvCxnSpPr>
        <p:spPr>
          <a:xfrm flipV="1">
            <a:off x="1185641" y="5351931"/>
            <a:ext cx="199839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3"/>
            <a:endCxn id="63" idx="0"/>
          </p:cNvCxnSpPr>
          <p:nvPr/>
        </p:nvCxnSpPr>
        <p:spPr>
          <a:xfrm flipH="1">
            <a:off x="3251495" y="4343619"/>
            <a:ext cx="298268" cy="5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0" idx="3"/>
            <a:endCxn id="96" idx="0"/>
          </p:cNvCxnSpPr>
          <p:nvPr/>
        </p:nvCxnSpPr>
        <p:spPr>
          <a:xfrm>
            <a:off x="3549763" y="4343619"/>
            <a:ext cx="589731" cy="52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1" idx="3"/>
          </p:cNvCxnSpPr>
          <p:nvPr/>
        </p:nvCxnSpPr>
        <p:spPr>
          <a:xfrm>
            <a:off x="1379154" y="4397976"/>
            <a:ext cx="120642" cy="430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95" idx="0"/>
          </p:cNvCxnSpPr>
          <p:nvPr/>
        </p:nvCxnSpPr>
        <p:spPr>
          <a:xfrm>
            <a:off x="5310449" y="4394722"/>
            <a:ext cx="619652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29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FINALIZATION</a:t>
            </a:r>
            <a:endParaRPr lang="en-US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Cube 80"/>
          <p:cNvSpPr/>
          <p:nvPr/>
        </p:nvSpPr>
        <p:spPr>
          <a:xfrm>
            <a:off x="1187447" y="3915406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</a:t>
            </a:r>
            <a:endParaRPr lang="ru-RU" sz="2400" dirty="0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</a:t>
            </a:r>
            <a:endParaRPr lang="ru-RU" sz="2400" dirty="0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3912152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ru-RU" sz="2400" dirty="0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be 89"/>
          <p:cNvSpPr/>
          <p:nvPr/>
        </p:nvSpPr>
        <p:spPr>
          <a:xfrm>
            <a:off x="3358056" y="3861049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</a:t>
            </a:r>
            <a:endParaRPr lang="ru-RU" sz="2400" dirty="0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0" idx="2"/>
            <a:endCxn id="84" idx="5"/>
          </p:cNvCxnSpPr>
          <p:nvPr/>
        </p:nvCxnSpPr>
        <p:spPr>
          <a:xfrm flipH="1" flipV="1">
            <a:off x="2918011" y="4098888"/>
            <a:ext cx="440045" cy="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1" idx="0"/>
            <a:endCxn id="70" idx="3"/>
          </p:cNvCxnSpPr>
          <p:nvPr/>
        </p:nvCxnSpPr>
        <p:spPr>
          <a:xfrm flipH="1" flipV="1">
            <a:off x="975556" y="3564618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5" idx="2"/>
          </p:cNvCxnSpPr>
          <p:nvPr/>
        </p:nvCxnSpPr>
        <p:spPr>
          <a:xfrm>
            <a:off x="3862112" y="4072226"/>
            <a:ext cx="440046" cy="13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be 61"/>
          <p:cNvSpPr/>
          <p:nvPr/>
        </p:nvSpPr>
        <p:spPr>
          <a:xfrm>
            <a:off x="1193773" y="486936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Cube 76"/>
          <p:cNvSpPr/>
          <p:nvPr/>
        </p:nvSpPr>
        <p:spPr>
          <a:xfrm>
            <a:off x="873292" y="570271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7" idx="0"/>
            <a:endCxn id="62" idx="3"/>
          </p:cNvCxnSpPr>
          <p:nvPr/>
        </p:nvCxnSpPr>
        <p:spPr>
          <a:xfrm flipV="1">
            <a:off x="1185641" y="5351931"/>
            <a:ext cx="199839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3"/>
            <a:endCxn id="63" idx="0"/>
          </p:cNvCxnSpPr>
          <p:nvPr/>
        </p:nvCxnSpPr>
        <p:spPr>
          <a:xfrm flipH="1">
            <a:off x="3251495" y="4343619"/>
            <a:ext cx="298268" cy="5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0" idx="3"/>
            <a:endCxn id="96" idx="0"/>
          </p:cNvCxnSpPr>
          <p:nvPr/>
        </p:nvCxnSpPr>
        <p:spPr>
          <a:xfrm>
            <a:off x="3549763" y="4343619"/>
            <a:ext cx="589731" cy="52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1" idx="3"/>
          </p:cNvCxnSpPr>
          <p:nvPr/>
        </p:nvCxnSpPr>
        <p:spPr>
          <a:xfrm>
            <a:off x="1379154" y="4397976"/>
            <a:ext cx="120642" cy="430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95" idx="0"/>
          </p:cNvCxnSpPr>
          <p:nvPr/>
        </p:nvCxnSpPr>
        <p:spPr>
          <a:xfrm>
            <a:off x="5310449" y="4394722"/>
            <a:ext cx="619652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Rectangle 125"/>
          <p:cNvSpPr/>
          <p:nvPr/>
        </p:nvSpPr>
        <p:spPr>
          <a:xfrm>
            <a:off x="5856004" y="1052735"/>
            <a:ext cx="3208336" cy="54821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Rectangle 126"/>
          <p:cNvSpPr/>
          <p:nvPr/>
        </p:nvSpPr>
        <p:spPr>
          <a:xfrm>
            <a:off x="6177904" y="3211360"/>
            <a:ext cx="989557" cy="27484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Rectangle 127"/>
          <p:cNvSpPr/>
          <p:nvPr/>
        </p:nvSpPr>
        <p:spPr>
          <a:xfrm>
            <a:off x="7772503" y="1215718"/>
            <a:ext cx="989557" cy="38329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TextBox 128"/>
          <p:cNvSpPr txBox="1"/>
          <p:nvPr/>
        </p:nvSpPr>
        <p:spPr>
          <a:xfrm>
            <a:off x="5862532" y="5888592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F-reachable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25752" y="4984541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Finalization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Cube 135"/>
          <p:cNvSpPr/>
          <p:nvPr/>
        </p:nvSpPr>
        <p:spPr>
          <a:xfrm>
            <a:off x="7829454" y="3042206"/>
            <a:ext cx="875850" cy="687931"/>
          </a:xfrm>
          <a:prstGeom prst="cube">
            <a:avLst>
              <a:gd name="adj" fmla="val 13885"/>
            </a:avLst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ru-RU" sz="2400" dirty="0"/>
          </a:p>
        </p:txBody>
      </p:sp>
      <p:sp>
        <p:nvSpPr>
          <p:cNvPr id="134" name="Cube 133"/>
          <p:cNvSpPr/>
          <p:nvPr/>
        </p:nvSpPr>
        <p:spPr>
          <a:xfrm>
            <a:off x="7829454" y="2449534"/>
            <a:ext cx="875850" cy="687931"/>
          </a:xfrm>
          <a:prstGeom prst="cube">
            <a:avLst>
              <a:gd name="adj" fmla="val 13885"/>
            </a:avLst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</a:t>
            </a:r>
            <a:endParaRPr lang="ru-RU" sz="2400" dirty="0"/>
          </a:p>
        </p:txBody>
      </p:sp>
      <p:sp>
        <p:nvSpPr>
          <p:cNvPr id="133" name="Cube 132"/>
          <p:cNvSpPr/>
          <p:nvPr/>
        </p:nvSpPr>
        <p:spPr>
          <a:xfrm>
            <a:off x="7836495" y="1854925"/>
            <a:ext cx="875850" cy="687931"/>
          </a:xfrm>
          <a:prstGeom prst="cube">
            <a:avLst>
              <a:gd name="adj" fmla="val 13885"/>
            </a:avLst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ru-RU" sz="2400" dirty="0"/>
          </a:p>
        </p:txBody>
      </p:sp>
      <p:sp>
        <p:nvSpPr>
          <p:cNvPr id="131" name="Cube 130"/>
          <p:cNvSpPr/>
          <p:nvPr/>
        </p:nvSpPr>
        <p:spPr>
          <a:xfrm>
            <a:off x="7836495" y="1262253"/>
            <a:ext cx="875850" cy="687931"/>
          </a:xfrm>
          <a:prstGeom prst="cube">
            <a:avLst>
              <a:gd name="adj" fmla="val 13885"/>
            </a:avLst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2367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Cube 80"/>
          <p:cNvSpPr/>
          <p:nvPr/>
        </p:nvSpPr>
        <p:spPr>
          <a:xfrm>
            <a:off x="1187447" y="3915406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</a:t>
            </a:r>
            <a:endParaRPr lang="ru-RU" sz="2400" dirty="0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</a:t>
            </a:r>
            <a:endParaRPr lang="ru-RU" sz="2400" dirty="0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3912152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ru-RU" sz="2400" dirty="0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be 89"/>
          <p:cNvSpPr/>
          <p:nvPr/>
        </p:nvSpPr>
        <p:spPr>
          <a:xfrm>
            <a:off x="3358056" y="3861049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</a:t>
            </a:r>
            <a:endParaRPr lang="ru-RU" sz="2400" dirty="0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0" idx="2"/>
            <a:endCxn id="84" idx="5"/>
          </p:cNvCxnSpPr>
          <p:nvPr/>
        </p:nvCxnSpPr>
        <p:spPr>
          <a:xfrm flipH="1" flipV="1">
            <a:off x="2918011" y="4098888"/>
            <a:ext cx="440045" cy="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1" idx="0"/>
            <a:endCxn id="70" idx="3"/>
          </p:cNvCxnSpPr>
          <p:nvPr/>
        </p:nvCxnSpPr>
        <p:spPr>
          <a:xfrm flipH="1" flipV="1">
            <a:off x="975556" y="3564618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5" idx="2"/>
          </p:cNvCxnSpPr>
          <p:nvPr/>
        </p:nvCxnSpPr>
        <p:spPr>
          <a:xfrm>
            <a:off x="3862112" y="4072226"/>
            <a:ext cx="440046" cy="13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be 61"/>
          <p:cNvSpPr/>
          <p:nvPr/>
        </p:nvSpPr>
        <p:spPr>
          <a:xfrm>
            <a:off x="1193773" y="486936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Cube 76"/>
          <p:cNvSpPr/>
          <p:nvPr/>
        </p:nvSpPr>
        <p:spPr>
          <a:xfrm>
            <a:off x="873292" y="570271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7" idx="0"/>
            <a:endCxn id="62" idx="3"/>
          </p:cNvCxnSpPr>
          <p:nvPr/>
        </p:nvCxnSpPr>
        <p:spPr>
          <a:xfrm flipV="1">
            <a:off x="1185641" y="5351931"/>
            <a:ext cx="199839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3"/>
            <a:endCxn id="63" idx="0"/>
          </p:cNvCxnSpPr>
          <p:nvPr/>
        </p:nvCxnSpPr>
        <p:spPr>
          <a:xfrm flipH="1">
            <a:off x="3251495" y="4343619"/>
            <a:ext cx="298268" cy="5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0" idx="3"/>
            <a:endCxn id="96" idx="0"/>
          </p:cNvCxnSpPr>
          <p:nvPr/>
        </p:nvCxnSpPr>
        <p:spPr>
          <a:xfrm>
            <a:off x="3549763" y="4343619"/>
            <a:ext cx="589731" cy="52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1" idx="3"/>
          </p:cNvCxnSpPr>
          <p:nvPr/>
        </p:nvCxnSpPr>
        <p:spPr>
          <a:xfrm>
            <a:off x="1379154" y="4397976"/>
            <a:ext cx="120642" cy="430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95" idx="0"/>
          </p:cNvCxnSpPr>
          <p:nvPr/>
        </p:nvCxnSpPr>
        <p:spPr>
          <a:xfrm>
            <a:off x="5310449" y="4394722"/>
            <a:ext cx="619652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Rectangle 125"/>
          <p:cNvSpPr/>
          <p:nvPr/>
        </p:nvSpPr>
        <p:spPr>
          <a:xfrm>
            <a:off x="5856004" y="1052735"/>
            <a:ext cx="3208336" cy="54821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Rectangle 126"/>
          <p:cNvSpPr/>
          <p:nvPr/>
        </p:nvSpPr>
        <p:spPr>
          <a:xfrm>
            <a:off x="6177904" y="3211360"/>
            <a:ext cx="989557" cy="27484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Rectangle 127"/>
          <p:cNvSpPr/>
          <p:nvPr/>
        </p:nvSpPr>
        <p:spPr>
          <a:xfrm>
            <a:off x="7772503" y="1215718"/>
            <a:ext cx="989557" cy="38329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TextBox 128"/>
          <p:cNvSpPr txBox="1"/>
          <p:nvPr/>
        </p:nvSpPr>
        <p:spPr>
          <a:xfrm>
            <a:off x="5862532" y="5888592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F-reachable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25752" y="4984541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Finalization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Cube 135"/>
          <p:cNvSpPr/>
          <p:nvPr/>
        </p:nvSpPr>
        <p:spPr>
          <a:xfrm>
            <a:off x="7829454" y="3042206"/>
            <a:ext cx="875850" cy="687931"/>
          </a:xfrm>
          <a:prstGeom prst="cube">
            <a:avLst>
              <a:gd name="adj" fmla="val 13885"/>
            </a:avLst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ru-RU" sz="2400" dirty="0"/>
          </a:p>
        </p:txBody>
      </p:sp>
      <p:sp>
        <p:nvSpPr>
          <p:cNvPr id="134" name="Cube 133"/>
          <p:cNvSpPr/>
          <p:nvPr/>
        </p:nvSpPr>
        <p:spPr>
          <a:xfrm>
            <a:off x="7829454" y="2449534"/>
            <a:ext cx="875850" cy="687931"/>
          </a:xfrm>
          <a:prstGeom prst="cube">
            <a:avLst>
              <a:gd name="adj" fmla="val 13885"/>
            </a:avLst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</a:t>
            </a:r>
            <a:endParaRPr lang="ru-RU" sz="2400" dirty="0"/>
          </a:p>
        </p:txBody>
      </p:sp>
      <p:sp>
        <p:nvSpPr>
          <p:cNvPr id="133" name="Cube 132"/>
          <p:cNvSpPr/>
          <p:nvPr/>
        </p:nvSpPr>
        <p:spPr>
          <a:xfrm>
            <a:off x="7836495" y="1854925"/>
            <a:ext cx="875850" cy="687931"/>
          </a:xfrm>
          <a:prstGeom prst="cube">
            <a:avLst>
              <a:gd name="adj" fmla="val 13885"/>
            </a:avLst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ru-RU" sz="2400" dirty="0"/>
          </a:p>
        </p:txBody>
      </p:sp>
      <p:sp>
        <p:nvSpPr>
          <p:cNvPr id="131" name="Cube 130"/>
          <p:cNvSpPr/>
          <p:nvPr/>
        </p:nvSpPr>
        <p:spPr>
          <a:xfrm>
            <a:off x="7836495" y="1262253"/>
            <a:ext cx="875850" cy="687931"/>
          </a:xfrm>
          <a:prstGeom prst="cube">
            <a:avLst>
              <a:gd name="adj" fmla="val 13885"/>
            </a:avLst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ru-RU" sz="2400" dirty="0"/>
          </a:p>
        </p:txBody>
      </p:sp>
      <p:sp>
        <p:nvSpPr>
          <p:cNvPr id="14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FINALIZATION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650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Cube 80"/>
          <p:cNvSpPr/>
          <p:nvPr/>
        </p:nvSpPr>
        <p:spPr>
          <a:xfrm>
            <a:off x="1187447" y="3915406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</a:t>
            </a:r>
            <a:endParaRPr lang="ru-RU" sz="2400" dirty="0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</a:t>
            </a:r>
            <a:endParaRPr lang="ru-RU" sz="2400" dirty="0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3912152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ru-RU" sz="2400" dirty="0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be 89"/>
          <p:cNvSpPr/>
          <p:nvPr/>
        </p:nvSpPr>
        <p:spPr>
          <a:xfrm>
            <a:off x="3358056" y="3861049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</a:t>
            </a:r>
            <a:endParaRPr lang="ru-RU" sz="2400" dirty="0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0" idx="2"/>
            <a:endCxn id="84" idx="5"/>
          </p:cNvCxnSpPr>
          <p:nvPr/>
        </p:nvCxnSpPr>
        <p:spPr>
          <a:xfrm flipH="1" flipV="1">
            <a:off x="2918011" y="4098888"/>
            <a:ext cx="440045" cy="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1" idx="0"/>
            <a:endCxn id="70" idx="3"/>
          </p:cNvCxnSpPr>
          <p:nvPr/>
        </p:nvCxnSpPr>
        <p:spPr>
          <a:xfrm flipH="1" flipV="1">
            <a:off x="975556" y="3564618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5" idx="2"/>
          </p:cNvCxnSpPr>
          <p:nvPr/>
        </p:nvCxnSpPr>
        <p:spPr>
          <a:xfrm>
            <a:off x="3862112" y="4072226"/>
            <a:ext cx="440046" cy="13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be 61"/>
          <p:cNvSpPr/>
          <p:nvPr/>
        </p:nvSpPr>
        <p:spPr>
          <a:xfrm>
            <a:off x="1193773" y="486936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Cube 76"/>
          <p:cNvSpPr/>
          <p:nvPr/>
        </p:nvSpPr>
        <p:spPr>
          <a:xfrm>
            <a:off x="873292" y="570271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7" idx="0"/>
            <a:endCxn id="62" idx="3"/>
          </p:cNvCxnSpPr>
          <p:nvPr/>
        </p:nvCxnSpPr>
        <p:spPr>
          <a:xfrm flipV="1">
            <a:off x="1185641" y="5351931"/>
            <a:ext cx="199839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3"/>
            <a:endCxn id="63" idx="0"/>
          </p:cNvCxnSpPr>
          <p:nvPr/>
        </p:nvCxnSpPr>
        <p:spPr>
          <a:xfrm flipH="1">
            <a:off x="3251495" y="4343619"/>
            <a:ext cx="298268" cy="5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0" idx="3"/>
            <a:endCxn id="96" idx="0"/>
          </p:cNvCxnSpPr>
          <p:nvPr/>
        </p:nvCxnSpPr>
        <p:spPr>
          <a:xfrm>
            <a:off x="3549763" y="4343619"/>
            <a:ext cx="589731" cy="52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1" idx="3"/>
          </p:cNvCxnSpPr>
          <p:nvPr/>
        </p:nvCxnSpPr>
        <p:spPr>
          <a:xfrm>
            <a:off x="1379154" y="4397976"/>
            <a:ext cx="120642" cy="430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95" idx="0"/>
          </p:cNvCxnSpPr>
          <p:nvPr/>
        </p:nvCxnSpPr>
        <p:spPr>
          <a:xfrm>
            <a:off x="5310449" y="4394722"/>
            <a:ext cx="619652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Rectangle 125"/>
          <p:cNvSpPr/>
          <p:nvPr/>
        </p:nvSpPr>
        <p:spPr>
          <a:xfrm>
            <a:off x="5856004" y="1052735"/>
            <a:ext cx="3208336" cy="54821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Rectangle 126"/>
          <p:cNvSpPr/>
          <p:nvPr/>
        </p:nvSpPr>
        <p:spPr>
          <a:xfrm>
            <a:off x="6177904" y="3211360"/>
            <a:ext cx="989557" cy="27484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Rectangle 127"/>
          <p:cNvSpPr/>
          <p:nvPr/>
        </p:nvSpPr>
        <p:spPr>
          <a:xfrm>
            <a:off x="7772503" y="1215718"/>
            <a:ext cx="989557" cy="38329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TextBox 128"/>
          <p:cNvSpPr txBox="1"/>
          <p:nvPr/>
        </p:nvSpPr>
        <p:spPr>
          <a:xfrm>
            <a:off x="5862532" y="5888592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F-reachable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25752" y="4984541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Finalization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Cube 135"/>
          <p:cNvSpPr/>
          <p:nvPr/>
        </p:nvSpPr>
        <p:spPr>
          <a:xfrm>
            <a:off x="6236681" y="4507984"/>
            <a:ext cx="875850" cy="687931"/>
          </a:xfrm>
          <a:prstGeom prst="cube">
            <a:avLst>
              <a:gd name="adj" fmla="val 13885"/>
            </a:avLst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ru-RU" sz="2400" dirty="0"/>
          </a:p>
        </p:txBody>
      </p:sp>
      <p:sp>
        <p:nvSpPr>
          <p:cNvPr id="134" name="Cube 133"/>
          <p:cNvSpPr/>
          <p:nvPr/>
        </p:nvSpPr>
        <p:spPr>
          <a:xfrm>
            <a:off x="6236681" y="3915312"/>
            <a:ext cx="875850" cy="687931"/>
          </a:xfrm>
          <a:prstGeom prst="cube">
            <a:avLst>
              <a:gd name="adj" fmla="val 13885"/>
            </a:avLst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</a:t>
            </a:r>
            <a:endParaRPr lang="ru-RU" sz="2400" dirty="0"/>
          </a:p>
        </p:txBody>
      </p:sp>
      <p:sp>
        <p:nvSpPr>
          <p:cNvPr id="133" name="Cube 132"/>
          <p:cNvSpPr/>
          <p:nvPr/>
        </p:nvSpPr>
        <p:spPr>
          <a:xfrm>
            <a:off x="7836495" y="1854925"/>
            <a:ext cx="875850" cy="687931"/>
          </a:xfrm>
          <a:prstGeom prst="cube">
            <a:avLst>
              <a:gd name="adj" fmla="val 13885"/>
            </a:avLst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ru-RU" sz="2400" dirty="0"/>
          </a:p>
        </p:txBody>
      </p:sp>
      <p:sp>
        <p:nvSpPr>
          <p:cNvPr id="131" name="Cube 130"/>
          <p:cNvSpPr/>
          <p:nvPr/>
        </p:nvSpPr>
        <p:spPr>
          <a:xfrm>
            <a:off x="6236681" y="3319810"/>
            <a:ext cx="875850" cy="687931"/>
          </a:xfrm>
          <a:prstGeom prst="cube">
            <a:avLst>
              <a:gd name="adj" fmla="val 13885"/>
            </a:avLst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ru-RU" sz="2400" dirty="0"/>
          </a:p>
        </p:txBody>
      </p:sp>
      <p:sp>
        <p:nvSpPr>
          <p:cNvPr id="4" name="Down Arrow 3"/>
          <p:cNvSpPr/>
          <p:nvPr/>
        </p:nvSpPr>
        <p:spPr>
          <a:xfrm>
            <a:off x="6501427" y="2598979"/>
            <a:ext cx="409924" cy="612381"/>
          </a:xfrm>
          <a:prstGeom prst="downArrow">
            <a:avLst>
              <a:gd name="adj1" fmla="val 50000"/>
              <a:gd name="adj2" fmla="val 74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FINALIZATION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903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</a:t>
            </a:r>
            <a:endParaRPr lang="ru-RU" sz="2400" dirty="0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3912152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ru-RU" sz="2400" dirty="0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be 89"/>
          <p:cNvSpPr/>
          <p:nvPr/>
        </p:nvSpPr>
        <p:spPr>
          <a:xfrm>
            <a:off x="3358056" y="3861049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</a:t>
            </a:r>
            <a:endParaRPr lang="ru-RU" sz="2400" dirty="0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0" idx="2"/>
            <a:endCxn id="84" idx="5"/>
          </p:cNvCxnSpPr>
          <p:nvPr/>
        </p:nvCxnSpPr>
        <p:spPr>
          <a:xfrm flipH="1" flipV="1">
            <a:off x="2918011" y="4098888"/>
            <a:ext cx="440045" cy="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85" idx="2"/>
          </p:cNvCxnSpPr>
          <p:nvPr/>
        </p:nvCxnSpPr>
        <p:spPr>
          <a:xfrm>
            <a:off x="3862112" y="4072226"/>
            <a:ext cx="440046" cy="13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Cube 62"/>
          <p:cNvSpPr/>
          <p:nvPr/>
        </p:nvSpPr>
        <p:spPr>
          <a:xfrm>
            <a:off x="2939146" y="486926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be 79"/>
          <p:cNvSpPr/>
          <p:nvPr/>
        </p:nvSpPr>
        <p:spPr>
          <a:xfrm>
            <a:off x="1597371" y="570262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be 95"/>
          <p:cNvSpPr/>
          <p:nvPr/>
        </p:nvSpPr>
        <p:spPr>
          <a:xfrm>
            <a:off x="3827145" y="487049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  <a:endCxn id="83" idx="5"/>
          </p:cNvCxnSpPr>
          <p:nvPr/>
        </p:nvCxnSpPr>
        <p:spPr>
          <a:xfrm flipH="1">
            <a:off x="2918011" y="5172098"/>
            <a:ext cx="909134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3" idx="3"/>
            <a:endCxn id="80" idx="0"/>
          </p:cNvCxnSpPr>
          <p:nvPr/>
        </p:nvCxnSpPr>
        <p:spPr>
          <a:xfrm flipH="1">
            <a:off x="1909720" y="5351837"/>
            <a:ext cx="1221133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6" idx="3"/>
            <a:endCxn id="86" idx="2"/>
          </p:cNvCxnSpPr>
          <p:nvPr/>
        </p:nvCxnSpPr>
        <p:spPr>
          <a:xfrm>
            <a:off x="4018852" y="5353062"/>
            <a:ext cx="283306" cy="64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0" idx="3"/>
            <a:endCxn id="63" idx="0"/>
          </p:cNvCxnSpPr>
          <p:nvPr/>
        </p:nvCxnSpPr>
        <p:spPr>
          <a:xfrm flipH="1">
            <a:off x="3251495" y="4343619"/>
            <a:ext cx="298268" cy="5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0" idx="3"/>
            <a:endCxn id="96" idx="0"/>
          </p:cNvCxnSpPr>
          <p:nvPr/>
        </p:nvCxnSpPr>
        <p:spPr>
          <a:xfrm>
            <a:off x="3549763" y="4343619"/>
            <a:ext cx="589731" cy="52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95" idx="0"/>
          </p:cNvCxnSpPr>
          <p:nvPr/>
        </p:nvCxnSpPr>
        <p:spPr>
          <a:xfrm>
            <a:off x="5310449" y="4394722"/>
            <a:ext cx="619652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Rectangle 125"/>
          <p:cNvSpPr/>
          <p:nvPr/>
        </p:nvSpPr>
        <p:spPr>
          <a:xfrm>
            <a:off x="5856004" y="1052735"/>
            <a:ext cx="3208336" cy="54821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Rectangle 126"/>
          <p:cNvSpPr/>
          <p:nvPr/>
        </p:nvSpPr>
        <p:spPr>
          <a:xfrm>
            <a:off x="6177904" y="3211360"/>
            <a:ext cx="989557" cy="27484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Rectangle 127"/>
          <p:cNvSpPr/>
          <p:nvPr/>
        </p:nvSpPr>
        <p:spPr>
          <a:xfrm>
            <a:off x="7772503" y="1215718"/>
            <a:ext cx="989557" cy="38329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TextBox 128"/>
          <p:cNvSpPr txBox="1"/>
          <p:nvPr/>
        </p:nvSpPr>
        <p:spPr>
          <a:xfrm>
            <a:off x="5862532" y="5888592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F-reachable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25752" y="4984541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Finalization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Cube 135"/>
          <p:cNvSpPr/>
          <p:nvPr/>
        </p:nvSpPr>
        <p:spPr>
          <a:xfrm>
            <a:off x="6236681" y="4507984"/>
            <a:ext cx="875850" cy="687931"/>
          </a:xfrm>
          <a:prstGeom prst="cube">
            <a:avLst>
              <a:gd name="adj" fmla="val 13885"/>
            </a:avLst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ru-RU" sz="2400" dirty="0"/>
          </a:p>
        </p:txBody>
      </p:sp>
      <p:sp>
        <p:nvSpPr>
          <p:cNvPr id="134" name="Cube 133"/>
          <p:cNvSpPr/>
          <p:nvPr/>
        </p:nvSpPr>
        <p:spPr>
          <a:xfrm>
            <a:off x="6236681" y="3915312"/>
            <a:ext cx="875850" cy="687931"/>
          </a:xfrm>
          <a:prstGeom prst="cube">
            <a:avLst>
              <a:gd name="adj" fmla="val 13885"/>
            </a:avLst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</a:t>
            </a:r>
            <a:endParaRPr lang="ru-RU" sz="2400" dirty="0"/>
          </a:p>
        </p:txBody>
      </p:sp>
      <p:sp>
        <p:nvSpPr>
          <p:cNvPr id="133" name="Cube 132"/>
          <p:cNvSpPr/>
          <p:nvPr/>
        </p:nvSpPr>
        <p:spPr>
          <a:xfrm>
            <a:off x="7836495" y="1854925"/>
            <a:ext cx="875850" cy="687931"/>
          </a:xfrm>
          <a:prstGeom prst="cube">
            <a:avLst>
              <a:gd name="adj" fmla="val 13885"/>
            </a:avLst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ru-RU" sz="2400" dirty="0"/>
          </a:p>
        </p:txBody>
      </p:sp>
      <p:sp>
        <p:nvSpPr>
          <p:cNvPr id="4" name="Down Arrow 3"/>
          <p:cNvSpPr/>
          <p:nvPr/>
        </p:nvSpPr>
        <p:spPr>
          <a:xfrm>
            <a:off x="6501427" y="2598979"/>
            <a:ext cx="409924" cy="612381"/>
          </a:xfrm>
          <a:prstGeom prst="downArrow">
            <a:avLst>
              <a:gd name="adj1" fmla="val 50000"/>
              <a:gd name="adj2" fmla="val 74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FINALIZATION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1374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</a:t>
            </a:r>
            <a:endParaRPr lang="ru-RU" sz="2400" dirty="0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be 86"/>
          <p:cNvSpPr/>
          <p:nvPr/>
        </p:nvSpPr>
        <p:spPr>
          <a:xfrm>
            <a:off x="5118742" y="3912152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ru-RU" sz="2400" dirty="0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Cube 70"/>
          <p:cNvSpPr/>
          <p:nvPr/>
        </p:nvSpPr>
        <p:spPr>
          <a:xfrm>
            <a:off x="5407218" y="561825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Cube 94"/>
          <p:cNvSpPr/>
          <p:nvPr/>
        </p:nvSpPr>
        <p:spPr>
          <a:xfrm>
            <a:off x="5617752" y="4859908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95" idx="0"/>
          </p:cNvCxnSpPr>
          <p:nvPr/>
        </p:nvCxnSpPr>
        <p:spPr>
          <a:xfrm>
            <a:off x="5310449" y="4394722"/>
            <a:ext cx="619652" cy="46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5" idx="3"/>
            <a:endCxn id="71" idx="0"/>
          </p:cNvCxnSpPr>
          <p:nvPr/>
        </p:nvCxnSpPr>
        <p:spPr>
          <a:xfrm flipH="1">
            <a:off x="5719567" y="5342478"/>
            <a:ext cx="89892" cy="27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Rectangle 125"/>
          <p:cNvSpPr/>
          <p:nvPr/>
        </p:nvSpPr>
        <p:spPr>
          <a:xfrm>
            <a:off x="5856004" y="1052735"/>
            <a:ext cx="3208336" cy="54821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Rectangle 126"/>
          <p:cNvSpPr/>
          <p:nvPr/>
        </p:nvSpPr>
        <p:spPr>
          <a:xfrm>
            <a:off x="6177904" y="3211360"/>
            <a:ext cx="989557" cy="27484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Rectangle 127"/>
          <p:cNvSpPr/>
          <p:nvPr/>
        </p:nvSpPr>
        <p:spPr>
          <a:xfrm>
            <a:off x="7772503" y="1215718"/>
            <a:ext cx="989557" cy="38329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TextBox 128"/>
          <p:cNvSpPr txBox="1"/>
          <p:nvPr/>
        </p:nvSpPr>
        <p:spPr>
          <a:xfrm>
            <a:off x="5862532" y="5888592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F-reachable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25752" y="4984541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Finalization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Cube 135"/>
          <p:cNvSpPr/>
          <p:nvPr/>
        </p:nvSpPr>
        <p:spPr>
          <a:xfrm>
            <a:off x="6236681" y="4507984"/>
            <a:ext cx="875850" cy="687931"/>
          </a:xfrm>
          <a:prstGeom prst="cube">
            <a:avLst>
              <a:gd name="adj" fmla="val 13885"/>
            </a:avLst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ru-RU" sz="2400" dirty="0"/>
          </a:p>
        </p:txBody>
      </p:sp>
      <p:sp>
        <p:nvSpPr>
          <p:cNvPr id="133" name="Cube 132"/>
          <p:cNvSpPr/>
          <p:nvPr/>
        </p:nvSpPr>
        <p:spPr>
          <a:xfrm>
            <a:off x="7836495" y="1854925"/>
            <a:ext cx="875850" cy="687931"/>
          </a:xfrm>
          <a:prstGeom prst="cube">
            <a:avLst>
              <a:gd name="adj" fmla="val 13885"/>
            </a:avLst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ru-RU" sz="2400" dirty="0"/>
          </a:p>
        </p:txBody>
      </p:sp>
      <p:sp>
        <p:nvSpPr>
          <p:cNvPr id="4" name="Down Arrow 3"/>
          <p:cNvSpPr/>
          <p:nvPr/>
        </p:nvSpPr>
        <p:spPr>
          <a:xfrm>
            <a:off x="6501427" y="2598979"/>
            <a:ext cx="409924" cy="612381"/>
          </a:xfrm>
          <a:prstGeom prst="downArrow">
            <a:avLst>
              <a:gd name="adj1" fmla="val 50000"/>
              <a:gd name="adj2" fmla="val 74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FINALIZATION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38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611560" y="2933756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70" name="Cube 69"/>
          <p:cNvSpPr/>
          <p:nvPr/>
        </p:nvSpPr>
        <p:spPr>
          <a:xfrm>
            <a:off x="783849" y="3082048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Cube 71"/>
          <p:cNvSpPr/>
          <p:nvPr/>
        </p:nvSpPr>
        <p:spPr>
          <a:xfrm>
            <a:off x="1193773" y="308195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Cube 72"/>
          <p:cNvSpPr/>
          <p:nvPr/>
        </p:nvSpPr>
        <p:spPr>
          <a:xfrm>
            <a:off x="2010357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Cube 74"/>
          <p:cNvSpPr/>
          <p:nvPr/>
        </p:nvSpPr>
        <p:spPr>
          <a:xfrm>
            <a:off x="3898560" y="307618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Cube 75"/>
          <p:cNvSpPr/>
          <p:nvPr/>
        </p:nvSpPr>
        <p:spPr>
          <a:xfrm>
            <a:off x="4715144" y="307879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Cube 77"/>
          <p:cNvSpPr/>
          <p:nvPr/>
        </p:nvSpPr>
        <p:spPr>
          <a:xfrm>
            <a:off x="5121804" y="307368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be 78"/>
          <p:cNvSpPr/>
          <p:nvPr/>
        </p:nvSpPr>
        <p:spPr>
          <a:xfrm>
            <a:off x="6796811" y="308456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Cube 81"/>
          <p:cNvSpPr/>
          <p:nvPr/>
        </p:nvSpPr>
        <p:spPr>
          <a:xfrm>
            <a:off x="1597371" y="3915312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</a:t>
            </a:r>
            <a:endParaRPr lang="ru-RU" sz="2400" dirty="0"/>
          </a:p>
        </p:txBody>
      </p:sp>
      <p:sp>
        <p:nvSpPr>
          <p:cNvPr id="84" name="Cube 83"/>
          <p:cNvSpPr/>
          <p:nvPr/>
        </p:nvSpPr>
        <p:spPr>
          <a:xfrm>
            <a:off x="2413955" y="3917924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be 84"/>
          <p:cNvSpPr/>
          <p:nvPr/>
        </p:nvSpPr>
        <p:spPr>
          <a:xfrm>
            <a:off x="4302158" y="390954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Cube 87"/>
          <p:cNvSpPr/>
          <p:nvPr/>
        </p:nvSpPr>
        <p:spPr>
          <a:xfrm>
            <a:off x="5960844" y="3889486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7" name="Straight Arrow Connector 96"/>
          <p:cNvCxnSpPr>
            <a:stCxn id="73" idx="3"/>
            <a:endCxn id="84" idx="0"/>
          </p:cNvCxnSpPr>
          <p:nvPr/>
        </p:nvCxnSpPr>
        <p:spPr>
          <a:xfrm>
            <a:off x="2202064" y="3567136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2" idx="3"/>
            <a:endCxn id="82" idx="0"/>
          </p:cNvCxnSpPr>
          <p:nvPr/>
        </p:nvCxnSpPr>
        <p:spPr>
          <a:xfrm>
            <a:off x="1385480" y="3564524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3"/>
            <a:endCxn id="85" idx="0"/>
          </p:cNvCxnSpPr>
          <p:nvPr/>
        </p:nvCxnSpPr>
        <p:spPr>
          <a:xfrm>
            <a:off x="4090267" y="3558752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78" idx="5"/>
            <a:endCxn id="79" idx="2"/>
          </p:cNvCxnSpPr>
          <p:nvPr/>
        </p:nvCxnSpPr>
        <p:spPr>
          <a:xfrm>
            <a:off x="5625860" y="3254649"/>
            <a:ext cx="1170951" cy="1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1560" y="4721069"/>
            <a:ext cx="8136904" cy="1575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Cube 64"/>
          <p:cNvSpPr/>
          <p:nvPr/>
        </p:nvSpPr>
        <p:spPr>
          <a:xfrm>
            <a:off x="2010357" y="487187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Cube 65"/>
          <p:cNvSpPr/>
          <p:nvPr/>
        </p:nvSpPr>
        <p:spPr>
          <a:xfrm>
            <a:off x="4715144" y="4863495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Cube 82"/>
          <p:cNvSpPr/>
          <p:nvPr/>
        </p:nvSpPr>
        <p:spPr>
          <a:xfrm>
            <a:off x="2413955" y="570523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Cube 85"/>
          <p:cNvSpPr/>
          <p:nvPr/>
        </p:nvSpPr>
        <p:spPr>
          <a:xfrm>
            <a:off x="4302158" y="569685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Straight Arrow Connector 97"/>
          <p:cNvCxnSpPr>
            <a:stCxn id="65" idx="3"/>
            <a:endCxn id="83" idx="0"/>
          </p:cNvCxnSpPr>
          <p:nvPr/>
        </p:nvCxnSpPr>
        <p:spPr>
          <a:xfrm>
            <a:off x="2202064" y="5354449"/>
            <a:ext cx="524240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86" idx="0"/>
          </p:cNvCxnSpPr>
          <p:nvPr/>
        </p:nvCxnSpPr>
        <p:spPr>
          <a:xfrm flipH="1">
            <a:off x="4614507" y="5346065"/>
            <a:ext cx="292344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2" idx="3"/>
            <a:endCxn id="65" idx="0"/>
          </p:cNvCxnSpPr>
          <p:nvPr/>
        </p:nvCxnSpPr>
        <p:spPr>
          <a:xfrm>
            <a:off x="1789078" y="4397882"/>
            <a:ext cx="533628" cy="47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9" idx="3"/>
          </p:cNvCxnSpPr>
          <p:nvPr/>
        </p:nvCxnSpPr>
        <p:spPr>
          <a:xfrm flipH="1">
            <a:off x="6390151" y="3567136"/>
            <a:ext cx="598367" cy="29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1560" y="1340768"/>
            <a:ext cx="813690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333" y="174015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1752317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STACK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3149" y="1767475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CPU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REGISTERS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icrosoft New Tai Lue" panose="020B0502040204020203" pitchFamily="34" charset="0"/>
            </a:endParaRPr>
          </a:p>
        </p:txBody>
      </p:sp>
      <p:sp>
        <p:nvSpPr>
          <p:cNvPr id="58" name="Cube 57"/>
          <p:cNvSpPr/>
          <p:nvPr/>
        </p:nvSpPr>
        <p:spPr>
          <a:xfrm>
            <a:off x="828275" y="2119663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Cube 59"/>
          <p:cNvSpPr/>
          <p:nvPr/>
        </p:nvSpPr>
        <p:spPr>
          <a:xfrm>
            <a:off x="123819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Cube 63"/>
          <p:cNvSpPr/>
          <p:nvPr/>
        </p:nvSpPr>
        <p:spPr>
          <a:xfrm>
            <a:off x="1644859" y="211956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Cube 66"/>
          <p:cNvSpPr/>
          <p:nvPr/>
        </p:nvSpPr>
        <p:spPr>
          <a:xfrm>
            <a:off x="2054783" y="212218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Cube 67"/>
          <p:cNvSpPr/>
          <p:nvPr/>
        </p:nvSpPr>
        <p:spPr>
          <a:xfrm>
            <a:off x="3533062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Cube 68"/>
          <p:cNvSpPr/>
          <p:nvPr/>
        </p:nvSpPr>
        <p:spPr>
          <a:xfrm>
            <a:off x="394298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Cube 73"/>
          <p:cNvSpPr/>
          <p:nvPr/>
        </p:nvSpPr>
        <p:spPr>
          <a:xfrm>
            <a:off x="4349646" y="2113797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Cube 88"/>
          <p:cNvSpPr/>
          <p:nvPr/>
        </p:nvSpPr>
        <p:spPr>
          <a:xfrm>
            <a:off x="4759570" y="211640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Cube 90"/>
          <p:cNvSpPr/>
          <p:nvPr/>
        </p:nvSpPr>
        <p:spPr>
          <a:xfrm>
            <a:off x="5166230" y="2111300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Cube 92"/>
          <p:cNvSpPr/>
          <p:nvPr/>
        </p:nvSpPr>
        <p:spPr>
          <a:xfrm>
            <a:off x="6501427" y="210602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Cube 93"/>
          <p:cNvSpPr/>
          <p:nvPr/>
        </p:nvSpPr>
        <p:spPr>
          <a:xfrm>
            <a:off x="6911351" y="2108641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Straight Arrow Connector 104"/>
          <p:cNvCxnSpPr>
            <a:stCxn id="58" idx="3"/>
            <a:endCxn id="70" idx="0"/>
          </p:cNvCxnSpPr>
          <p:nvPr/>
        </p:nvCxnSpPr>
        <p:spPr>
          <a:xfrm>
            <a:off x="1019982" y="2602233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0" idx="3"/>
            <a:endCxn id="72" idx="0"/>
          </p:cNvCxnSpPr>
          <p:nvPr/>
        </p:nvCxnSpPr>
        <p:spPr>
          <a:xfrm>
            <a:off x="1429906" y="260213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7" idx="3"/>
            <a:endCxn id="73" idx="0"/>
          </p:cNvCxnSpPr>
          <p:nvPr/>
        </p:nvCxnSpPr>
        <p:spPr>
          <a:xfrm>
            <a:off x="2246490" y="2604751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8" idx="3"/>
            <a:endCxn id="75" idx="0"/>
          </p:cNvCxnSpPr>
          <p:nvPr/>
        </p:nvCxnSpPr>
        <p:spPr>
          <a:xfrm>
            <a:off x="3724769" y="2598979"/>
            <a:ext cx="486140" cy="47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1" idx="3"/>
            <a:endCxn id="78" idx="0"/>
          </p:cNvCxnSpPr>
          <p:nvPr/>
        </p:nvCxnSpPr>
        <p:spPr>
          <a:xfrm>
            <a:off x="5357937" y="2593870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9" idx="3"/>
            <a:endCxn id="76" idx="0"/>
          </p:cNvCxnSpPr>
          <p:nvPr/>
        </p:nvCxnSpPr>
        <p:spPr>
          <a:xfrm>
            <a:off x="4951277" y="2598979"/>
            <a:ext cx="76216" cy="47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9" idx="3"/>
            <a:endCxn id="78" idx="0"/>
          </p:cNvCxnSpPr>
          <p:nvPr/>
        </p:nvCxnSpPr>
        <p:spPr>
          <a:xfrm>
            <a:off x="4951277" y="2598979"/>
            <a:ext cx="482876" cy="47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9" idx="3"/>
          </p:cNvCxnSpPr>
          <p:nvPr/>
        </p:nvCxnSpPr>
        <p:spPr>
          <a:xfrm flipH="1">
            <a:off x="4210909" y="2598979"/>
            <a:ext cx="740368" cy="46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4" idx="3"/>
            <a:endCxn id="76" idx="0"/>
          </p:cNvCxnSpPr>
          <p:nvPr/>
        </p:nvCxnSpPr>
        <p:spPr>
          <a:xfrm>
            <a:off x="4541353" y="2596367"/>
            <a:ext cx="486140" cy="48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3" idx="3"/>
            <a:endCxn id="88" idx="0"/>
          </p:cNvCxnSpPr>
          <p:nvPr/>
        </p:nvCxnSpPr>
        <p:spPr>
          <a:xfrm flipH="1">
            <a:off x="6273193" y="2588599"/>
            <a:ext cx="419941" cy="130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4" idx="3"/>
            <a:endCxn id="79" idx="0"/>
          </p:cNvCxnSpPr>
          <p:nvPr/>
        </p:nvCxnSpPr>
        <p:spPr>
          <a:xfrm>
            <a:off x="7103058" y="2591211"/>
            <a:ext cx="6102" cy="49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4" idx="3"/>
            <a:endCxn id="88" idx="0"/>
          </p:cNvCxnSpPr>
          <p:nvPr/>
        </p:nvCxnSpPr>
        <p:spPr>
          <a:xfrm flipH="1">
            <a:off x="6273193" y="2591211"/>
            <a:ext cx="829865" cy="129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>
          <a:xfrm>
            <a:off x="5568626" y="2105719"/>
            <a:ext cx="504056" cy="48257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Rectangle 125"/>
          <p:cNvSpPr/>
          <p:nvPr/>
        </p:nvSpPr>
        <p:spPr>
          <a:xfrm>
            <a:off x="5856004" y="1052735"/>
            <a:ext cx="3208336" cy="54821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Rectangle 126"/>
          <p:cNvSpPr/>
          <p:nvPr/>
        </p:nvSpPr>
        <p:spPr>
          <a:xfrm>
            <a:off x="6177904" y="3211360"/>
            <a:ext cx="989557" cy="27484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Rectangle 127"/>
          <p:cNvSpPr/>
          <p:nvPr/>
        </p:nvSpPr>
        <p:spPr>
          <a:xfrm>
            <a:off x="7772503" y="1215718"/>
            <a:ext cx="989557" cy="38329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TextBox 128"/>
          <p:cNvSpPr txBox="1"/>
          <p:nvPr/>
        </p:nvSpPr>
        <p:spPr>
          <a:xfrm>
            <a:off x="5862532" y="5888592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F-reachable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25752" y="4984541"/>
            <a:ext cx="154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Finalization queue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3" name="Cube 132"/>
          <p:cNvSpPr/>
          <p:nvPr/>
        </p:nvSpPr>
        <p:spPr>
          <a:xfrm>
            <a:off x="7836495" y="1854925"/>
            <a:ext cx="875850" cy="687931"/>
          </a:xfrm>
          <a:prstGeom prst="cube">
            <a:avLst>
              <a:gd name="adj" fmla="val 13885"/>
            </a:avLst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ru-RU" sz="2400" dirty="0"/>
          </a:p>
        </p:txBody>
      </p:sp>
      <p:sp>
        <p:nvSpPr>
          <p:cNvPr id="4" name="Down Arrow 3"/>
          <p:cNvSpPr/>
          <p:nvPr/>
        </p:nvSpPr>
        <p:spPr>
          <a:xfrm>
            <a:off x="6501427" y="2598979"/>
            <a:ext cx="409924" cy="612381"/>
          </a:xfrm>
          <a:prstGeom prst="downArrow">
            <a:avLst>
              <a:gd name="adj1" fmla="val 50000"/>
              <a:gd name="adj2" fmla="val 74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4720" cy="646331"/>
          </a:xfrm>
        </p:spPr>
        <p:txBody>
          <a:bodyPr/>
          <a:lstStyle/>
          <a:p>
            <a:r>
              <a:rPr lang="en-US" sz="3600" dirty="0" smtClean="0"/>
              <a:t>FINALIZATION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9145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841748" y="2865075"/>
            <a:ext cx="8280920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smtClean="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Garbage Collection in .NET</a:t>
            </a:r>
          </a:p>
          <a:p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801812" y="169532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spcAft>
                <a:spcPts val="1200"/>
              </a:spcAft>
              <a:defRPr sz="280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defRPr>
            </a:lvl1pPr>
          </a:lstStyle>
          <a:p>
            <a:r>
              <a:rPr lang="en-US" sz="2400" dirty="0" smtClean="0"/>
              <a:t>Issues with </a:t>
            </a:r>
            <a:r>
              <a:rPr lang="en-US" sz="2400" dirty="0"/>
              <a:t>memory </a:t>
            </a:r>
            <a:r>
              <a:rPr lang="en-US" sz="2400" dirty="0" smtClean="0"/>
              <a:t>leaks.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1812" y="403915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Memory Leak root causes</a:t>
            </a:r>
            <a:r>
              <a:rPr lang="en-US" sz="1600" dirty="0" smtClean="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.</a:t>
            </a:r>
            <a:endParaRPr lang="en-US" sz="1600" dirty="0">
              <a:latin typeface="Microsoft New Tai Lue" panose="020B0502040204020203" pitchFamily="34" charset="0"/>
              <a:ea typeface="MS PMincho" panose="02020600040205080304" pitchFamily="18" charset="-128"/>
              <a:cs typeface="Microsoft New Tai Lue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1748" y="5213345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Memory profiling and memory leak detection tools.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2951820" y="-105891"/>
            <a:ext cx="576064" cy="2808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16200000">
            <a:off x="-3239755" y="2754544"/>
            <a:ext cx="849472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400" b="1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AGENDA</a:t>
            </a:r>
            <a:endParaRPr lang="en-US" sz="84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2331" y="108648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1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640880" y="0"/>
            <a:ext cx="6350" cy="685800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5400000">
            <a:off x="2957872" y="1059704"/>
            <a:ext cx="576064" cy="28083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91816" y="226072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2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rot="5400000">
            <a:off x="2957872" y="2294181"/>
            <a:ext cx="576064" cy="2808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91816" y="3495199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3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2957872" y="3445840"/>
            <a:ext cx="576064" cy="28083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91816" y="464685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4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6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WORKSTATION VS. SERVER GC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Workstation GC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3" y="2472307"/>
            <a:ext cx="8685626" cy="27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7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WORKSTATION VS. SERVER GC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Server GC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2060848"/>
            <a:ext cx="845464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WORKSTATION VS. SERVER GC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Background Workstation GC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8352928" cy="373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WORKSTATION VS. SERVER GC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Background Server GC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0" y="2149136"/>
            <a:ext cx="8136904" cy="40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8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3648269" y="1406455"/>
            <a:ext cx="773393" cy="43864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5400000">
            <a:off x="2957872" y="1059704"/>
            <a:ext cx="576064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841748" y="2865075"/>
            <a:ext cx="8280920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Garbage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Collection in .NET</a:t>
            </a:r>
          </a:p>
          <a:p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01812" y="169532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spcAft>
                <a:spcPts val="1200"/>
              </a:spcAft>
              <a:defRPr sz="280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defRPr>
            </a:lvl1pPr>
          </a:lstStyle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Issues with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memory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leaks.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01812" y="403915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Memory Leak root causes</a:t>
            </a:r>
            <a:r>
              <a:rPr lang="en-US" sz="1600" dirty="0" smtClean="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.</a:t>
            </a:r>
            <a:endParaRPr lang="en-US" sz="1600" dirty="0">
              <a:latin typeface="Microsoft New Tai Lue" panose="020B0502040204020203" pitchFamily="34" charset="0"/>
              <a:ea typeface="MS PMincho" panose="02020600040205080304" pitchFamily="18" charset="-128"/>
              <a:cs typeface="Microsoft New Tai Lue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41748" y="5213345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Memory profiling and memory leak detection tools.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2941126" y="-122635"/>
            <a:ext cx="603504" cy="28143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2331" y="110002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1 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1816" y="3347474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3</a:t>
            </a:r>
            <a:endParaRPr lang="en-US" sz="32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 rot="5400000">
            <a:off x="2957872" y="3445840"/>
            <a:ext cx="576064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991816" y="464685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4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91816" y="226072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2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45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94064" y="-121129"/>
            <a:ext cx="9505056" cy="7272808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89848" y="1268760"/>
            <a:ext cx="795415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600" b="1" baseline="-25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1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Memory Leaks in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Managed Heap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;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9848" y="2808496"/>
            <a:ext cx="79198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baseline="-25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2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Memory Leaks in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Unmanaged Heap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;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424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6" y="2708920"/>
            <a:ext cx="9130934" cy="1728192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6485"/>
            <a:ext cx="91440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28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Managed Heap memory leak usually means that GC can reach the leaked object, but treat it not as garbage due to active references.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27584" y="2852936"/>
            <a:ext cx="7567035" cy="31393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public static class </a:t>
            </a:r>
            <a:r>
              <a:rPr lang="en-US" dirty="0" err="1">
                <a:solidFill>
                  <a:schemeClr val="bg1"/>
                </a:solidFill>
              </a:rPr>
              <a:t>SomethingFactory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private static </a:t>
            </a:r>
            <a:r>
              <a:rPr lang="en-US" dirty="0">
                <a:solidFill>
                  <a:schemeClr val="bg1"/>
                </a:solidFill>
              </a:rPr>
              <a:t>List&lt;Something&gt; </a:t>
            </a:r>
            <a:r>
              <a:rPr lang="en-US" dirty="0" err="1">
                <a:solidFill>
                  <a:schemeClr val="bg1"/>
                </a:solidFill>
              </a:rPr>
              <a:t>listOfSomethings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new</a:t>
            </a:r>
            <a:r>
              <a:rPr lang="en-US" dirty="0">
                <a:solidFill>
                  <a:schemeClr val="bg1"/>
                </a:solidFill>
              </a:rPr>
              <a:t> List&lt;Something&gt;();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  public static </a:t>
            </a:r>
            <a:r>
              <a:rPr lang="en-US" dirty="0">
                <a:solidFill>
                  <a:schemeClr val="bg1"/>
                </a:solidFill>
              </a:rPr>
              <a:t>Something </a:t>
            </a:r>
            <a:r>
              <a:rPr lang="en-US" dirty="0" err="1">
                <a:solidFill>
                  <a:schemeClr val="bg1"/>
                </a:solidFill>
              </a:rPr>
              <a:t>CreateSomething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</a:rPr>
              <a:t>    {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var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something =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new</a:t>
            </a:r>
            <a:r>
              <a:rPr lang="en-US" dirty="0">
                <a:solidFill>
                  <a:schemeClr val="bg1"/>
                </a:solidFill>
              </a:rPr>
              <a:t> Something();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listOfSomethings.Add</a:t>
            </a:r>
            <a:r>
              <a:rPr lang="en-US" dirty="0">
                <a:solidFill>
                  <a:schemeClr val="bg1"/>
                </a:solidFill>
              </a:rPr>
              <a:t>(something);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something;</a:t>
            </a:r>
          </a:p>
          <a:p>
            <a:r>
              <a:rPr lang="en-US" dirty="0">
                <a:solidFill>
                  <a:schemeClr val="bg1"/>
                </a:solidFill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Unintended reference keeping managed object 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alive</a:t>
            </a:r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611560" y="3653835"/>
            <a:ext cx="4896544" cy="2655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2060848"/>
            <a:ext cx="489654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4842" y="2433681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KEEPER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ube 11"/>
          <p:cNvSpPr/>
          <p:nvPr/>
        </p:nvSpPr>
        <p:spPr>
          <a:xfrm>
            <a:off x="2195736" y="281479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/>
          <p:cNvCxnSpPr>
            <a:stCxn id="12" idx="3"/>
            <a:endCxn id="14" idx="0"/>
          </p:cNvCxnSpPr>
          <p:nvPr/>
        </p:nvCxnSpPr>
        <p:spPr>
          <a:xfrm flipH="1">
            <a:off x="1080303" y="3297360"/>
            <a:ext cx="1307140" cy="111835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767954" y="4415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Cube 14"/>
          <p:cNvSpPr/>
          <p:nvPr/>
        </p:nvSpPr>
        <p:spPr>
          <a:xfrm>
            <a:off x="1532293" y="545058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Cube 16"/>
          <p:cNvSpPr/>
          <p:nvPr/>
        </p:nvSpPr>
        <p:spPr>
          <a:xfrm>
            <a:off x="1450353" y="4415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Cube 17"/>
          <p:cNvSpPr/>
          <p:nvPr/>
        </p:nvSpPr>
        <p:spPr>
          <a:xfrm>
            <a:off x="2233494" y="543418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Cube 18"/>
          <p:cNvSpPr/>
          <p:nvPr/>
        </p:nvSpPr>
        <p:spPr>
          <a:xfrm>
            <a:off x="2151554" y="440041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Cube 19"/>
          <p:cNvSpPr/>
          <p:nvPr/>
        </p:nvSpPr>
        <p:spPr>
          <a:xfrm>
            <a:off x="2934695" y="541888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Straight Arrow Connector 24"/>
          <p:cNvCxnSpPr>
            <a:stCxn id="12" idx="3"/>
            <a:endCxn id="17" idx="0"/>
          </p:cNvCxnSpPr>
          <p:nvPr/>
        </p:nvCxnSpPr>
        <p:spPr>
          <a:xfrm flipH="1">
            <a:off x="1762702" y="3297360"/>
            <a:ext cx="624741" cy="111835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3"/>
            <a:endCxn id="19" idx="0"/>
          </p:cNvCxnSpPr>
          <p:nvPr/>
        </p:nvCxnSpPr>
        <p:spPr>
          <a:xfrm>
            <a:off x="2387443" y="3297360"/>
            <a:ext cx="76460" cy="110305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3"/>
            <a:endCxn id="15" idx="0"/>
          </p:cNvCxnSpPr>
          <p:nvPr/>
        </p:nvCxnSpPr>
        <p:spPr>
          <a:xfrm flipH="1">
            <a:off x="1844642" y="3297360"/>
            <a:ext cx="542801" cy="215322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3"/>
            <a:endCxn id="18" idx="0"/>
          </p:cNvCxnSpPr>
          <p:nvPr/>
        </p:nvCxnSpPr>
        <p:spPr>
          <a:xfrm>
            <a:off x="2387443" y="3297360"/>
            <a:ext cx="158400" cy="213682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2" idx="3"/>
            <a:endCxn id="20" idx="0"/>
          </p:cNvCxnSpPr>
          <p:nvPr/>
        </p:nvCxnSpPr>
        <p:spPr>
          <a:xfrm>
            <a:off x="2387443" y="3297360"/>
            <a:ext cx="859601" cy="212152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65590" y="4557549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282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Unintended reference keeping managed object 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alive</a:t>
            </a:r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611560" y="3653835"/>
            <a:ext cx="4896544" cy="2655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2060848"/>
            <a:ext cx="489654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4842" y="2433681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KEEPER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ube 11"/>
          <p:cNvSpPr/>
          <p:nvPr/>
        </p:nvSpPr>
        <p:spPr>
          <a:xfrm>
            <a:off x="2195736" y="281479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/>
          <p:cNvCxnSpPr>
            <a:stCxn id="12" idx="3"/>
            <a:endCxn id="14" idx="0"/>
          </p:cNvCxnSpPr>
          <p:nvPr/>
        </p:nvCxnSpPr>
        <p:spPr>
          <a:xfrm flipH="1">
            <a:off x="1080303" y="3297360"/>
            <a:ext cx="1307140" cy="111835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767954" y="4415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Cube 14"/>
          <p:cNvSpPr/>
          <p:nvPr/>
        </p:nvSpPr>
        <p:spPr>
          <a:xfrm>
            <a:off x="1532293" y="545058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Cube 16"/>
          <p:cNvSpPr/>
          <p:nvPr/>
        </p:nvSpPr>
        <p:spPr>
          <a:xfrm>
            <a:off x="1450353" y="4415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Cube 17"/>
          <p:cNvSpPr/>
          <p:nvPr/>
        </p:nvSpPr>
        <p:spPr>
          <a:xfrm>
            <a:off x="2233494" y="543418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Cube 18"/>
          <p:cNvSpPr/>
          <p:nvPr/>
        </p:nvSpPr>
        <p:spPr>
          <a:xfrm>
            <a:off x="2151554" y="440041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Cube 19"/>
          <p:cNvSpPr/>
          <p:nvPr/>
        </p:nvSpPr>
        <p:spPr>
          <a:xfrm>
            <a:off x="2934695" y="541888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Cube 20"/>
          <p:cNvSpPr/>
          <p:nvPr/>
        </p:nvSpPr>
        <p:spPr>
          <a:xfrm>
            <a:off x="2852755" y="440041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Cube 21"/>
          <p:cNvSpPr/>
          <p:nvPr/>
        </p:nvSpPr>
        <p:spPr>
          <a:xfrm>
            <a:off x="3635896" y="541888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Straight Arrow Connector 24"/>
          <p:cNvCxnSpPr>
            <a:stCxn id="12" idx="3"/>
            <a:endCxn id="17" idx="0"/>
          </p:cNvCxnSpPr>
          <p:nvPr/>
        </p:nvCxnSpPr>
        <p:spPr>
          <a:xfrm flipH="1">
            <a:off x="1762702" y="3297360"/>
            <a:ext cx="624741" cy="111835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3"/>
            <a:endCxn id="19" idx="0"/>
          </p:cNvCxnSpPr>
          <p:nvPr/>
        </p:nvCxnSpPr>
        <p:spPr>
          <a:xfrm>
            <a:off x="2387443" y="3297360"/>
            <a:ext cx="76460" cy="110305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3"/>
            <a:endCxn id="21" idx="0"/>
          </p:cNvCxnSpPr>
          <p:nvPr/>
        </p:nvCxnSpPr>
        <p:spPr>
          <a:xfrm>
            <a:off x="2387443" y="3297360"/>
            <a:ext cx="777661" cy="110305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3"/>
            <a:endCxn id="15" idx="0"/>
          </p:cNvCxnSpPr>
          <p:nvPr/>
        </p:nvCxnSpPr>
        <p:spPr>
          <a:xfrm flipH="1">
            <a:off x="1844642" y="3297360"/>
            <a:ext cx="542801" cy="215322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3"/>
            <a:endCxn id="18" idx="0"/>
          </p:cNvCxnSpPr>
          <p:nvPr/>
        </p:nvCxnSpPr>
        <p:spPr>
          <a:xfrm>
            <a:off x="2387443" y="3297360"/>
            <a:ext cx="158400" cy="213682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2" idx="3"/>
            <a:endCxn id="20" idx="0"/>
          </p:cNvCxnSpPr>
          <p:nvPr/>
        </p:nvCxnSpPr>
        <p:spPr>
          <a:xfrm>
            <a:off x="2387443" y="3297360"/>
            <a:ext cx="859601" cy="212152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3"/>
            <a:endCxn id="22" idx="0"/>
          </p:cNvCxnSpPr>
          <p:nvPr/>
        </p:nvCxnSpPr>
        <p:spPr>
          <a:xfrm>
            <a:off x="2387443" y="3297360"/>
            <a:ext cx="1560802" cy="212152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65590" y="4557549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569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841748" y="2865075"/>
            <a:ext cx="8280920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Garbage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Collection in .NET</a:t>
            </a:r>
          </a:p>
          <a:p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01812" y="169532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spcAft>
                <a:spcPts val="1200"/>
              </a:spcAft>
              <a:defRPr sz="280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defRPr>
            </a:lvl1pPr>
          </a:lstStyle>
          <a:p>
            <a:r>
              <a:rPr lang="en-US" sz="2400" dirty="0" smtClean="0"/>
              <a:t>Issues with </a:t>
            </a:r>
            <a:r>
              <a:rPr lang="en-US" sz="2400" dirty="0"/>
              <a:t>memory </a:t>
            </a:r>
            <a:r>
              <a:rPr lang="en-US" sz="2400" dirty="0" smtClean="0"/>
              <a:t>leaks.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801812" y="403915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Memory Leak root causes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icrosoft New Tai Lue" panose="020B0502040204020203" pitchFamily="34" charset="0"/>
              <a:ea typeface="MS PMincho" panose="02020600040205080304" pitchFamily="18" charset="-128"/>
              <a:cs typeface="Microsoft New Tai Lue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41748" y="5213345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Memory profiling and memory leak detection tools.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3657147" y="-984739"/>
            <a:ext cx="749585" cy="43924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42331" y="98654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1</a:t>
            </a:r>
            <a:endParaRPr lang="en-US" sz="32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2957872" y="1059704"/>
            <a:ext cx="576064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91816" y="226072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2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 rot="5400000">
            <a:off x="2957872" y="2294181"/>
            <a:ext cx="576064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991816" y="3495199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3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 rot="5400000">
            <a:off x="2957872" y="3445840"/>
            <a:ext cx="576064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991816" y="464685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4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Unintended reference keeping managed object 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alive</a:t>
            </a:r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611560" y="3653835"/>
            <a:ext cx="4896544" cy="2655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2060848"/>
            <a:ext cx="489654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4842" y="2433681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KEEPER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ube 11"/>
          <p:cNvSpPr/>
          <p:nvPr/>
        </p:nvSpPr>
        <p:spPr>
          <a:xfrm>
            <a:off x="2195736" y="281479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/>
          <p:cNvCxnSpPr>
            <a:stCxn id="12" idx="3"/>
            <a:endCxn id="14" idx="0"/>
          </p:cNvCxnSpPr>
          <p:nvPr/>
        </p:nvCxnSpPr>
        <p:spPr>
          <a:xfrm flipH="1">
            <a:off x="1080303" y="3297360"/>
            <a:ext cx="1307140" cy="111835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767954" y="4415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Cube 14"/>
          <p:cNvSpPr/>
          <p:nvPr/>
        </p:nvSpPr>
        <p:spPr>
          <a:xfrm>
            <a:off x="1532293" y="545058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Cube 16"/>
          <p:cNvSpPr/>
          <p:nvPr/>
        </p:nvSpPr>
        <p:spPr>
          <a:xfrm>
            <a:off x="1450353" y="441571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Cube 17"/>
          <p:cNvSpPr/>
          <p:nvPr/>
        </p:nvSpPr>
        <p:spPr>
          <a:xfrm>
            <a:off x="2233494" y="543418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Cube 18"/>
          <p:cNvSpPr/>
          <p:nvPr/>
        </p:nvSpPr>
        <p:spPr>
          <a:xfrm>
            <a:off x="2151554" y="440041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Cube 19"/>
          <p:cNvSpPr/>
          <p:nvPr/>
        </p:nvSpPr>
        <p:spPr>
          <a:xfrm>
            <a:off x="2934695" y="541888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Cube 20"/>
          <p:cNvSpPr/>
          <p:nvPr/>
        </p:nvSpPr>
        <p:spPr>
          <a:xfrm>
            <a:off x="2852755" y="440041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Cube 21"/>
          <p:cNvSpPr/>
          <p:nvPr/>
        </p:nvSpPr>
        <p:spPr>
          <a:xfrm>
            <a:off x="3635896" y="541888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Straight Arrow Connector 24"/>
          <p:cNvCxnSpPr>
            <a:stCxn id="12" idx="3"/>
            <a:endCxn id="17" idx="0"/>
          </p:cNvCxnSpPr>
          <p:nvPr/>
        </p:nvCxnSpPr>
        <p:spPr>
          <a:xfrm flipH="1">
            <a:off x="1762702" y="3297360"/>
            <a:ext cx="624741" cy="111835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3"/>
            <a:endCxn id="19" idx="0"/>
          </p:cNvCxnSpPr>
          <p:nvPr/>
        </p:nvCxnSpPr>
        <p:spPr>
          <a:xfrm>
            <a:off x="2387443" y="3297360"/>
            <a:ext cx="76460" cy="110305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3"/>
            <a:endCxn id="21" idx="0"/>
          </p:cNvCxnSpPr>
          <p:nvPr/>
        </p:nvCxnSpPr>
        <p:spPr>
          <a:xfrm>
            <a:off x="2387443" y="3297360"/>
            <a:ext cx="777661" cy="110305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3"/>
            <a:endCxn id="15" idx="0"/>
          </p:cNvCxnSpPr>
          <p:nvPr/>
        </p:nvCxnSpPr>
        <p:spPr>
          <a:xfrm flipH="1">
            <a:off x="1844642" y="3297360"/>
            <a:ext cx="542801" cy="215322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3"/>
            <a:endCxn id="18" idx="0"/>
          </p:cNvCxnSpPr>
          <p:nvPr/>
        </p:nvCxnSpPr>
        <p:spPr>
          <a:xfrm>
            <a:off x="2387443" y="3297360"/>
            <a:ext cx="158400" cy="213682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2" idx="3"/>
            <a:endCxn id="20" idx="0"/>
          </p:cNvCxnSpPr>
          <p:nvPr/>
        </p:nvCxnSpPr>
        <p:spPr>
          <a:xfrm>
            <a:off x="2387443" y="3297360"/>
            <a:ext cx="859601" cy="212152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3"/>
            <a:endCxn id="22" idx="0"/>
          </p:cNvCxnSpPr>
          <p:nvPr/>
        </p:nvCxnSpPr>
        <p:spPr>
          <a:xfrm>
            <a:off x="2387443" y="3297360"/>
            <a:ext cx="1560802" cy="212152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65590" y="4557549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</a:t>
            </a:r>
            <a:endParaRPr lang="ru-RU" dirty="0"/>
          </a:p>
        </p:txBody>
      </p:sp>
      <p:sp>
        <p:nvSpPr>
          <p:cNvPr id="29" name="Cube 28"/>
          <p:cNvSpPr/>
          <p:nvPr/>
        </p:nvSpPr>
        <p:spPr>
          <a:xfrm>
            <a:off x="3553956" y="440041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Cube 29"/>
          <p:cNvSpPr/>
          <p:nvPr/>
        </p:nvSpPr>
        <p:spPr>
          <a:xfrm>
            <a:off x="4337097" y="5418888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Straight Arrow Connector 31"/>
          <p:cNvCxnSpPr>
            <a:stCxn id="12" idx="3"/>
            <a:endCxn id="29" idx="0"/>
          </p:cNvCxnSpPr>
          <p:nvPr/>
        </p:nvCxnSpPr>
        <p:spPr>
          <a:xfrm>
            <a:off x="2387443" y="3297360"/>
            <a:ext cx="1478862" cy="110305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3"/>
            <a:endCxn id="30" idx="0"/>
          </p:cNvCxnSpPr>
          <p:nvPr/>
        </p:nvCxnSpPr>
        <p:spPr>
          <a:xfrm>
            <a:off x="2387443" y="3297360"/>
            <a:ext cx="2262003" cy="212152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7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6" y="2708920"/>
            <a:ext cx="9130934" cy="1728192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6485"/>
            <a:ext cx="91440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2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Event Handlers might be a source of memory leaks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.</a:t>
            </a:r>
            <a:endParaRPr lang="en-US" sz="2400" dirty="0" smtClean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9478" y="2751273"/>
            <a:ext cx="5622820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MyType</a:t>
            </a:r>
            <a:r>
              <a:rPr lang="en-US" dirty="0">
                <a:solidFill>
                  <a:schemeClr val="bg1"/>
                </a:solidFill>
              </a:rPr>
              <a:t> object2 =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new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MyType</a:t>
            </a:r>
            <a:r>
              <a:rPr lang="en-US" dirty="0">
                <a:solidFill>
                  <a:schemeClr val="bg1"/>
                </a:solidFill>
              </a:rPr>
              <a:t>();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object1.SomeEvent </a:t>
            </a:r>
            <a:r>
              <a:rPr lang="en-US" dirty="0">
                <a:solidFill>
                  <a:schemeClr val="bg1"/>
                </a:solidFill>
              </a:rPr>
              <a:t>+= object2.myEventHandler;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FF00"/>
                </a:solidFill>
              </a:rPr>
              <a:t>// Should call this</a:t>
            </a:r>
          </a:p>
          <a:p>
            <a:r>
              <a:rPr lang="en-US" dirty="0">
                <a:solidFill>
                  <a:srgbClr val="00FF00"/>
                </a:solidFill>
              </a:rPr>
              <a:t>// object1.SomeEvent -= object2.myEventHandler;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object2.Dispose();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4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Closure </a:t>
            </a: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context variables</a:t>
            </a:r>
            <a:endParaRPr lang="en-US" sz="2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611560" y="3653835"/>
            <a:ext cx="4896544" cy="2655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2060848"/>
            <a:ext cx="489654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4842" y="2433681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ROOT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ube 11"/>
          <p:cNvSpPr/>
          <p:nvPr/>
        </p:nvSpPr>
        <p:spPr>
          <a:xfrm>
            <a:off x="2195736" y="281479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/>
          <p:cNvCxnSpPr>
            <a:stCxn id="12" idx="3"/>
            <a:endCxn id="14" idx="0"/>
          </p:cNvCxnSpPr>
          <p:nvPr/>
        </p:nvCxnSpPr>
        <p:spPr>
          <a:xfrm flipH="1">
            <a:off x="1364622" y="3297360"/>
            <a:ext cx="1022821" cy="103034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1052273" y="432770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Cube 17"/>
          <p:cNvSpPr/>
          <p:nvPr/>
        </p:nvSpPr>
        <p:spPr>
          <a:xfrm>
            <a:off x="1298045" y="527835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Cube 19"/>
          <p:cNvSpPr/>
          <p:nvPr/>
        </p:nvSpPr>
        <p:spPr>
          <a:xfrm>
            <a:off x="793989" y="530121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Cube 21"/>
          <p:cNvSpPr/>
          <p:nvPr/>
        </p:nvSpPr>
        <p:spPr>
          <a:xfrm>
            <a:off x="2398626" y="527835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Straight Arrow Connector 30"/>
          <p:cNvCxnSpPr>
            <a:stCxn id="12" idx="3"/>
            <a:endCxn id="29" idx="0"/>
          </p:cNvCxnSpPr>
          <p:nvPr/>
        </p:nvCxnSpPr>
        <p:spPr>
          <a:xfrm>
            <a:off x="2387443" y="3297360"/>
            <a:ext cx="853973" cy="103034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be 28"/>
          <p:cNvSpPr/>
          <p:nvPr/>
        </p:nvSpPr>
        <p:spPr>
          <a:xfrm>
            <a:off x="2929067" y="432770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1802101" y="5046164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</a:t>
            </a:r>
            <a:endParaRPr lang="ru-RU" dirty="0"/>
          </a:p>
        </p:txBody>
      </p:sp>
      <p:cxnSp>
        <p:nvCxnSpPr>
          <p:cNvPr id="32" name="Straight Arrow Connector 31"/>
          <p:cNvCxnSpPr>
            <a:stCxn id="14" idx="3"/>
            <a:endCxn id="20" idx="0"/>
          </p:cNvCxnSpPr>
          <p:nvPr/>
        </p:nvCxnSpPr>
        <p:spPr>
          <a:xfrm flipH="1">
            <a:off x="1106338" y="4810274"/>
            <a:ext cx="137642" cy="490941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3"/>
            <a:endCxn id="18" idx="0"/>
          </p:cNvCxnSpPr>
          <p:nvPr/>
        </p:nvCxnSpPr>
        <p:spPr>
          <a:xfrm>
            <a:off x="1243980" y="4810274"/>
            <a:ext cx="366414" cy="46808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3"/>
            <a:endCxn id="22" idx="0"/>
          </p:cNvCxnSpPr>
          <p:nvPr/>
        </p:nvCxnSpPr>
        <p:spPr>
          <a:xfrm>
            <a:off x="1243980" y="4810274"/>
            <a:ext cx="1466995" cy="46808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030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Closure context variables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11560" y="3653835"/>
            <a:ext cx="4896544" cy="2655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2060848"/>
            <a:ext cx="489654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4842" y="2433681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ROOT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ube 11"/>
          <p:cNvSpPr/>
          <p:nvPr/>
        </p:nvSpPr>
        <p:spPr>
          <a:xfrm>
            <a:off x="2195736" y="281479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/>
          <p:cNvCxnSpPr>
            <a:stCxn id="12" idx="3"/>
            <a:endCxn id="14" idx="0"/>
          </p:cNvCxnSpPr>
          <p:nvPr/>
        </p:nvCxnSpPr>
        <p:spPr>
          <a:xfrm flipH="1">
            <a:off x="1364622" y="3297360"/>
            <a:ext cx="1022821" cy="103034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1052273" y="432770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Cube 17"/>
          <p:cNvSpPr/>
          <p:nvPr/>
        </p:nvSpPr>
        <p:spPr>
          <a:xfrm>
            <a:off x="1298045" y="527835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Cube 19"/>
          <p:cNvSpPr/>
          <p:nvPr/>
        </p:nvSpPr>
        <p:spPr>
          <a:xfrm>
            <a:off x="793989" y="530121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Cube 21"/>
          <p:cNvSpPr/>
          <p:nvPr/>
        </p:nvSpPr>
        <p:spPr>
          <a:xfrm>
            <a:off x="2398626" y="527835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Straight Arrow Connector 30"/>
          <p:cNvCxnSpPr>
            <a:stCxn id="12" idx="3"/>
            <a:endCxn id="29" idx="0"/>
          </p:cNvCxnSpPr>
          <p:nvPr/>
        </p:nvCxnSpPr>
        <p:spPr>
          <a:xfrm>
            <a:off x="2387443" y="3297360"/>
            <a:ext cx="853973" cy="103034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be 28"/>
          <p:cNvSpPr/>
          <p:nvPr/>
        </p:nvSpPr>
        <p:spPr>
          <a:xfrm>
            <a:off x="2929067" y="432770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1802101" y="5046164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</a:t>
            </a:r>
            <a:endParaRPr lang="ru-RU" dirty="0"/>
          </a:p>
        </p:txBody>
      </p:sp>
      <p:cxnSp>
        <p:nvCxnSpPr>
          <p:cNvPr id="32" name="Straight Arrow Connector 31"/>
          <p:cNvCxnSpPr>
            <a:stCxn id="14" idx="3"/>
            <a:endCxn id="20" idx="0"/>
          </p:cNvCxnSpPr>
          <p:nvPr/>
        </p:nvCxnSpPr>
        <p:spPr>
          <a:xfrm flipH="1">
            <a:off x="1106338" y="4810274"/>
            <a:ext cx="137642" cy="490941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3"/>
            <a:endCxn id="18" idx="0"/>
          </p:cNvCxnSpPr>
          <p:nvPr/>
        </p:nvCxnSpPr>
        <p:spPr>
          <a:xfrm>
            <a:off x="1243980" y="4810274"/>
            <a:ext cx="366414" cy="46808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3"/>
            <a:endCxn id="22" idx="0"/>
          </p:cNvCxnSpPr>
          <p:nvPr/>
        </p:nvCxnSpPr>
        <p:spPr>
          <a:xfrm>
            <a:off x="1243980" y="4810274"/>
            <a:ext cx="1466995" cy="46808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5"/>
            <a:endCxn id="29" idx="2"/>
          </p:cNvCxnSpPr>
          <p:nvPr/>
        </p:nvCxnSpPr>
        <p:spPr>
          <a:xfrm>
            <a:off x="1556329" y="4508668"/>
            <a:ext cx="1372738" cy="120642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12586" y="4195283"/>
            <a:ext cx="86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353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Closure context variables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11560" y="3653835"/>
            <a:ext cx="4896544" cy="2655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2060848"/>
            <a:ext cx="489654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4842" y="2433681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ROOT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ube 11"/>
          <p:cNvSpPr/>
          <p:nvPr/>
        </p:nvSpPr>
        <p:spPr>
          <a:xfrm>
            <a:off x="2195736" y="281479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/>
          <p:cNvCxnSpPr>
            <a:stCxn id="12" idx="3"/>
            <a:endCxn id="14" idx="0"/>
          </p:cNvCxnSpPr>
          <p:nvPr/>
        </p:nvCxnSpPr>
        <p:spPr>
          <a:xfrm flipH="1">
            <a:off x="1364622" y="3297360"/>
            <a:ext cx="1022821" cy="103034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1052273" y="432770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Cube 17"/>
          <p:cNvSpPr/>
          <p:nvPr/>
        </p:nvSpPr>
        <p:spPr>
          <a:xfrm>
            <a:off x="1298045" y="527835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Cube 19"/>
          <p:cNvSpPr/>
          <p:nvPr/>
        </p:nvSpPr>
        <p:spPr>
          <a:xfrm>
            <a:off x="793989" y="530121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Cube 21"/>
          <p:cNvSpPr/>
          <p:nvPr/>
        </p:nvSpPr>
        <p:spPr>
          <a:xfrm>
            <a:off x="2398626" y="527835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Straight Arrow Connector 30"/>
          <p:cNvCxnSpPr>
            <a:stCxn id="12" idx="3"/>
            <a:endCxn id="29" idx="0"/>
          </p:cNvCxnSpPr>
          <p:nvPr/>
        </p:nvCxnSpPr>
        <p:spPr>
          <a:xfrm>
            <a:off x="2387443" y="3297360"/>
            <a:ext cx="853973" cy="103034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be 28"/>
          <p:cNvSpPr/>
          <p:nvPr/>
        </p:nvSpPr>
        <p:spPr>
          <a:xfrm>
            <a:off x="2929067" y="432770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1802101" y="5046164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</a:t>
            </a:r>
            <a:endParaRPr lang="ru-RU" dirty="0"/>
          </a:p>
        </p:txBody>
      </p:sp>
      <p:cxnSp>
        <p:nvCxnSpPr>
          <p:cNvPr id="32" name="Straight Arrow Connector 31"/>
          <p:cNvCxnSpPr>
            <a:stCxn id="14" idx="3"/>
            <a:endCxn id="20" idx="0"/>
          </p:cNvCxnSpPr>
          <p:nvPr/>
        </p:nvCxnSpPr>
        <p:spPr>
          <a:xfrm flipH="1">
            <a:off x="1106338" y="4810274"/>
            <a:ext cx="137642" cy="490941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3"/>
            <a:endCxn id="18" idx="0"/>
          </p:cNvCxnSpPr>
          <p:nvPr/>
        </p:nvCxnSpPr>
        <p:spPr>
          <a:xfrm>
            <a:off x="1243980" y="4810274"/>
            <a:ext cx="366414" cy="46808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3"/>
            <a:endCxn id="22" idx="0"/>
          </p:cNvCxnSpPr>
          <p:nvPr/>
        </p:nvCxnSpPr>
        <p:spPr>
          <a:xfrm>
            <a:off x="1243980" y="4810274"/>
            <a:ext cx="1466995" cy="46808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5"/>
            <a:endCxn id="29" idx="2"/>
          </p:cNvCxnSpPr>
          <p:nvPr/>
        </p:nvCxnSpPr>
        <p:spPr>
          <a:xfrm>
            <a:off x="1556329" y="4508668"/>
            <a:ext cx="1372738" cy="120642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12586" y="4195283"/>
            <a:ext cx="86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closure</a:t>
            </a:r>
            <a:endParaRPr lang="ru-RU" dirty="0"/>
          </a:p>
        </p:txBody>
      </p:sp>
      <p:cxnSp>
        <p:nvCxnSpPr>
          <p:cNvPr id="23" name="Straight Arrow Connector 22"/>
          <p:cNvCxnSpPr>
            <a:stCxn id="29" idx="3"/>
            <a:endCxn id="22" idx="0"/>
          </p:cNvCxnSpPr>
          <p:nvPr/>
        </p:nvCxnSpPr>
        <p:spPr>
          <a:xfrm flipH="1">
            <a:off x="2710975" y="4810274"/>
            <a:ext cx="409799" cy="468085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8" idx="0"/>
          </p:cNvCxnSpPr>
          <p:nvPr/>
        </p:nvCxnSpPr>
        <p:spPr>
          <a:xfrm flipH="1">
            <a:off x="1610394" y="4803032"/>
            <a:ext cx="1532611" cy="475327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9" idx="3"/>
            <a:endCxn id="20" idx="0"/>
          </p:cNvCxnSpPr>
          <p:nvPr/>
        </p:nvCxnSpPr>
        <p:spPr>
          <a:xfrm flipH="1">
            <a:off x="1106338" y="4810274"/>
            <a:ext cx="2014436" cy="490941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67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Closure context variables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11560" y="3653835"/>
            <a:ext cx="4896544" cy="2655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2060848"/>
            <a:ext cx="489654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4842" y="2433681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ROOT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ube 11"/>
          <p:cNvSpPr/>
          <p:nvPr/>
        </p:nvSpPr>
        <p:spPr>
          <a:xfrm>
            <a:off x="2195736" y="281479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/>
          <p:cNvCxnSpPr>
            <a:stCxn id="12" idx="3"/>
            <a:endCxn id="14" idx="0"/>
          </p:cNvCxnSpPr>
          <p:nvPr/>
        </p:nvCxnSpPr>
        <p:spPr>
          <a:xfrm flipH="1">
            <a:off x="1364622" y="3297360"/>
            <a:ext cx="1022821" cy="103034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1052273" y="4327704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Cube 17"/>
          <p:cNvSpPr/>
          <p:nvPr/>
        </p:nvSpPr>
        <p:spPr>
          <a:xfrm>
            <a:off x="1298045" y="527835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Cube 19"/>
          <p:cNvSpPr/>
          <p:nvPr/>
        </p:nvSpPr>
        <p:spPr>
          <a:xfrm>
            <a:off x="793989" y="530121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Cube 21"/>
          <p:cNvSpPr/>
          <p:nvPr/>
        </p:nvSpPr>
        <p:spPr>
          <a:xfrm>
            <a:off x="2398626" y="5278359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Straight Arrow Connector 30"/>
          <p:cNvCxnSpPr>
            <a:stCxn id="12" idx="3"/>
            <a:endCxn id="29" idx="0"/>
          </p:cNvCxnSpPr>
          <p:nvPr/>
        </p:nvCxnSpPr>
        <p:spPr>
          <a:xfrm>
            <a:off x="2387443" y="3297360"/>
            <a:ext cx="853973" cy="103034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be 28"/>
          <p:cNvSpPr/>
          <p:nvPr/>
        </p:nvSpPr>
        <p:spPr>
          <a:xfrm>
            <a:off x="2929067" y="432770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1802101" y="5046164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</a:t>
            </a:r>
            <a:endParaRPr lang="ru-RU" dirty="0"/>
          </a:p>
        </p:txBody>
      </p:sp>
      <p:cxnSp>
        <p:nvCxnSpPr>
          <p:cNvPr id="32" name="Straight Arrow Connector 31"/>
          <p:cNvCxnSpPr>
            <a:stCxn id="14" idx="3"/>
            <a:endCxn id="20" idx="0"/>
          </p:cNvCxnSpPr>
          <p:nvPr/>
        </p:nvCxnSpPr>
        <p:spPr>
          <a:xfrm flipH="1">
            <a:off x="1106338" y="4810274"/>
            <a:ext cx="137642" cy="490941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3"/>
            <a:endCxn id="18" idx="0"/>
          </p:cNvCxnSpPr>
          <p:nvPr/>
        </p:nvCxnSpPr>
        <p:spPr>
          <a:xfrm>
            <a:off x="1243980" y="4810274"/>
            <a:ext cx="366414" cy="46808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3"/>
            <a:endCxn id="22" idx="0"/>
          </p:cNvCxnSpPr>
          <p:nvPr/>
        </p:nvCxnSpPr>
        <p:spPr>
          <a:xfrm>
            <a:off x="1243980" y="4810274"/>
            <a:ext cx="1466995" cy="46808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5"/>
            <a:endCxn id="29" idx="2"/>
          </p:cNvCxnSpPr>
          <p:nvPr/>
        </p:nvCxnSpPr>
        <p:spPr>
          <a:xfrm>
            <a:off x="1556329" y="4508668"/>
            <a:ext cx="1372738" cy="120642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12586" y="4195283"/>
            <a:ext cx="86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closure</a:t>
            </a:r>
            <a:endParaRPr lang="ru-RU" dirty="0"/>
          </a:p>
        </p:txBody>
      </p:sp>
      <p:cxnSp>
        <p:nvCxnSpPr>
          <p:cNvPr id="23" name="Straight Arrow Connector 22"/>
          <p:cNvCxnSpPr>
            <a:stCxn id="29" idx="3"/>
            <a:endCxn id="22" idx="0"/>
          </p:cNvCxnSpPr>
          <p:nvPr/>
        </p:nvCxnSpPr>
        <p:spPr>
          <a:xfrm flipH="1">
            <a:off x="2710975" y="4810274"/>
            <a:ext cx="409799" cy="468085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8" idx="0"/>
          </p:cNvCxnSpPr>
          <p:nvPr/>
        </p:nvCxnSpPr>
        <p:spPr>
          <a:xfrm flipH="1">
            <a:off x="1610394" y="4803032"/>
            <a:ext cx="1532611" cy="475327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9" idx="3"/>
            <a:endCxn id="20" idx="0"/>
          </p:cNvCxnSpPr>
          <p:nvPr/>
        </p:nvCxnSpPr>
        <p:spPr>
          <a:xfrm flipH="1">
            <a:off x="1106338" y="4810274"/>
            <a:ext cx="2014436" cy="490941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2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Closure context variables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11560" y="3653835"/>
            <a:ext cx="4896544" cy="2655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2060848"/>
            <a:ext cx="4896544" cy="1461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4842" y="2433681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ROOT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ube 11"/>
          <p:cNvSpPr/>
          <p:nvPr/>
        </p:nvSpPr>
        <p:spPr>
          <a:xfrm>
            <a:off x="2195736" y="281479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Cube 17"/>
          <p:cNvSpPr/>
          <p:nvPr/>
        </p:nvSpPr>
        <p:spPr>
          <a:xfrm>
            <a:off x="1298045" y="5278359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Cube 19"/>
          <p:cNvSpPr/>
          <p:nvPr/>
        </p:nvSpPr>
        <p:spPr>
          <a:xfrm>
            <a:off x="793989" y="5301215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Cube 21"/>
          <p:cNvSpPr/>
          <p:nvPr/>
        </p:nvSpPr>
        <p:spPr>
          <a:xfrm>
            <a:off x="2398626" y="5278359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Straight Arrow Connector 30"/>
          <p:cNvCxnSpPr>
            <a:stCxn id="12" idx="3"/>
            <a:endCxn id="29" idx="0"/>
          </p:cNvCxnSpPr>
          <p:nvPr/>
        </p:nvCxnSpPr>
        <p:spPr>
          <a:xfrm>
            <a:off x="2387443" y="3297360"/>
            <a:ext cx="853973" cy="103034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be 28"/>
          <p:cNvSpPr/>
          <p:nvPr/>
        </p:nvSpPr>
        <p:spPr>
          <a:xfrm>
            <a:off x="2929067" y="432770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1802101" y="5046164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</a:t>
            </a:r>
            <a:endParaRPr lang="ru-RU" dirty="0"/>
          </a:p>
        </p:txBody>
      </p:sp>
      <p:cxnSp>
        <p:nvCxnSpPr>
          <p:cNvPr id="23" name="Straight Arrow Connector 22"/>
          <p:cNvCxnSpPr>
            <a:stCxn id="29" idx="3"/>
            <a:endCxn id="22" idx="0"/>
          </p:cNvCxnSpPr>
          <p:nvPr/>
        </p:nvCxnSpPr>
        <p:spPr>
          <a:xfrm flipH="1">
            <a:off x="2710975" y="4810274"/>
            <a:ext cx="409799" cy="468085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8" idx="0"/>
          </p:cNvCxnSpPr>
          <p:nvPr/>
        </p:nvCxnSpPr>
        <p:spPr>
          <a:xfrm flipH="1">
            <a:off x="1610394" y="4803032"/>
            <a:ext cx="1532611" cy="475327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9" idx="3"/>
            <a:endCxn id="20" idx="0"/>
          </p:cNvCxnSpPr>
          <p:nvPr/>
        </p:nvCxnSpPr>
        <p:spPr>
          <a:xfrm flipH="1">
            <a:off x="1106338" y="4810274"/>
            <a:ext cx="2014436" cy="490941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6" y="2708920"/>
            <a:ext cx="9130934" cy="1728192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91440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2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11560" y="5038744"/>
            <a:ext cx="4896544" cy="1342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1560" y="3598584"/>
            <a:ext cx="4896544" cy="1342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Unmanaged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Resource disposing omitting</a:t>
            </a:r>
            <a:endParaRPr lang="en-US" sz="2000" dirty="0" smtClean="0"/>
          </a:p>
        </p:txBody>
      </p:sp>
      <p:sp>
        <p:nvSpPr>
          <p:cNvPr id="26" name="Cube 25"/>
          <p:cNvSpPr/>
          <p:nvPr/>
        </p:nvSpPr>
        <p:spPr>
          <a:xfrm>
            <a:off x="2084195" y="408308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Cube 26"/>
          <p:cNvSpPr/>
          <p:nvPr/>
        </p:nvSpPr>
        <p:spPr>
          <a:xfrm>
            <a:off x="992794" y="409262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Cube 27"/>
          <p:cNvSpPr/>
          <p:nvPr/>
        </p:nvSpPr>
        <p:spPr>
          <a:xfrm>
            <a:off x="854804" y="515566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Straight Arrow Connector 28"/>
          <p:cNvCxnSpPr>
            <a:stCxn id="27" idx="3"/>
            <a:endCxn id="28" idx="0"/>
          </p:cNvCxnSpPr>
          <p:nvPr/>
        </p:nvCxnSpPr>
        <p:spPr>
          <a:xfrm flipH="1">
            <a:off x="1167153" y="4575193"/>
            <a:ext cx="17348" cy="58047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1580139" y="565119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Cube 31"/>
          <p:cNvSpPr/>
          <p:nvPr/>
        </p:nvSpPr>
        <p:spPr>
          <a:xfrm>
            <a:off x="3206399" y="564808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Straight Arrow Connector 32"/>
          <p:cNvCxnSpPr>
            <a:stCxn id="28" idx="3"/>
            <a:endCxn id="31" idx="2"/>
          </p:cNvCxnSpPr>
          <p:nvPr/>
        </p:nvCxnSpPr>
        <p:spPr>
          <a:xfrm>
            <a:off x="1046511" y="5638233"/>
            <a:ext cx="533628" cy="314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11560" y="2276872"/>
            <a:ext cx="4896544" cy="12459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9333" y="2422908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Cube 35"/>
          <p:cNvSpPr/>
          <p:nvPr/>
        </p:nvSpPr>
        <p:spPr>
          <a:xfrm>
            <a:off x="828275" y="280241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Cube 36"/>
          <p:cNvSpPr/>
          <p:nvPr/>
        </p:nvSpPr>
        <p:spPr>
          <a:xfrm>
            <a:off x="1238199" y="280232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Straight Arrow Connector 39"/>
          <p:cNvCxnSpPr>
            <a:stCxn id="31" idx="5"/>
            <a:endCxn id="32" idx="2"/>
          </p:cNvCxnSpPr>
          <p:nvPr/>
        </p:nvCxnSpPr>
        <p:spPr>
          <a:xfrm>
            <a:off x="2084195" y="5832156"/>
            <a:ext cx="1122204" cy="117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257335" y="5576578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</a:t>
            </a:r>
            <a:endParaRPr lang="ru-RU" dirty="0"/>
          </a:p>
        </p:txBody>
      </p:sp>
      <p:cxnSp>
        <p:nvCxnSpPr>
          <p:cNvPr id="42" name="Straight Arrow Connector 41"/>
          <p:cNvCxnSpPr>
            <a:stCxn id="37" idx="3"/>
            <a:endCxn id="26" idx="0"/>
          </p:cNvCxnSpPr>
          <p:nvPr/>
        </p:nvCxnSpPr>
        <p:spPr>
          <a:xfrm>
            <a:off x="1429906" y="3284890"/>
            <a:ext cx="966638" cy="79819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62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real application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Highly available server pool for B2B;</a:t>
            </a:r>
            <a:endParaRPr lang="en-US" sz="2000" dirty="0"/>
          </a:p>
          <a:p>
            <a:r>
              <a:rPr lang="en-US" sz="2400" dirty="0" smtClean="0"/>
              <a:t>Service Bus for 3-rd party components.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8" y="2643671"/>
            <a:ext cx="1162562" cy="116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61" y="3398213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18" y="3731332"/>
            <a:ext cx="1162562" cy="1162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18" y="4851595"/>
            <a:ext cx="1162562" cy="11625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9461" y="4724983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Router</a:t>
            </a:r>
            <a:endParaRPr lang="ru-RU" sz="2400" dirty="0">
              <a:cs typeface="Microsoft New Tai Lue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0888" y="5943210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Server Pool</a:t>
            </a:r>
            <a:endParaRPr lang="ru-RU" sz="2400" dirty="0">
              <a:cs typeface="Microsoft New Tai Lue" panose="020B0502040204020203" pitchFamily="34" charset="0"/>
            </a:endParaRPr>
          </a:p>
        </p:txBody>
      </p:sp>
      <p:cxnSp>
        <p:nvCxnSpPr>
          <p:cNvPr id="13" name="Straight Arrow Connector 12"/>
          <p:cNvCxnSpPr>
            <a:stCxn id="6" idx="3"/>
            <a:endCxn id="5" idx="1"/>
          </p:cNvCxnSpPr>
          <p:nvPr/>
        </p:nvCxnSpPr>
        <p:spPr>
          <a:xfrm flipV="1">
            <a:off x="2158661" y="3224952"/>
            <a:ext cx="2921357" cy="782861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7" idx="1"/>
          </p:cNvCxnSpPr>
          <p:nvPr/>
        </p:nvCxnSpPr>
        <p:spPr>
          <a:xfrm>
            <a:off x="2158661" y="4007813"/>
            <a:ext cx="2845157" cy="30480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8" idx="1"/>
          </p:cNvCxnSpPr>
          <p:nvPr/>
        </p:nvCxnSpPr>
        <p:spPr>
          <a:xfrm>
            <a:off x="2158661" y="4007813"/>
            <a:ext cx="2845157" cy="1425063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2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11560" y="5038744"/>
            <a:ext cx="4896544" cy="1342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1560" y="3598584"/>
            <a:ext cx="4896544" cy="1342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Unmanaged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Resource disposing omitting</a:t>
            </a:r>
            <a:endParaRPr lang="en-US" sz="2000" dirty="0" smtClean="0"/>
          </a:p>
        </p:txBody>
      </p:sp>
      <p:sp>
        <p:nvSpPr>
          <p:cNvPr id="26" name="Cube 25"/>
          <p:cNvSpPr/>
          <p:nvPr/>
        </p:nvSpPr>
        <p:spPr>
          <a:xfrm>
            <a:off x="2084195" y="408308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Cube 26"/>
          <p:cNvSpPr/>
          <p:nvPr/>
        </p:nvSpPr>
        <p:spPr>
          <a:xfrm>
            <a:off x="992794" y="4092623"/>
            <a:ext cx="504056" cy="482570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Cube 27"/>
          <p:cNvSpPr/>
          <p:nvPr/>
        </p:nvSpPr>
        <p:spPr>
          <a:xfrm>
            <a:off x="854804" y="5155663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Straight Arrow Connector 28"/>
          <p:cNvCxnSpPr>
            <a:stCxn id="27" idx="3"/>
            <a:endCxn id="28" idx="0"/>
          </p:cNvCxnSpPr>
          <p:nvPr/>
        </p:nvCxnSpPr>
        <p:spPr>
          <a:xfrm flipH="1">
            <a:off x="1167153" y="4575193"/>
            <a:ext cx="17348" cy="58047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1580139" y="5651192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Cube 31"/>
          <p:cNvSpPr/>
          <p:nvPr/>
        </p:nvSpPr>
        <p:spPr>
          <a:xfrm>
            <a:off x="3206399" y="564808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Straight Arrow Connector 32"/>
          <p:cNvCxnSpPr>
            <a:stCxn id="28" idx="3"/>
            <a:endCxn id="31" idx="2"/>
          </p:cNvCxnSpPr>
          <p:nvPr/>
        </p:nvCxnSpPr>
        <p:spPr>
          <a:xfrm>
            <a:off x="1046511" y="5638233"/>
            <a:ext cx="533628" cy="314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11560" y="2276872"/>
            <a:ext cx="4896544" cy="12459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9333" y="2422908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Cube 35"/>
          <p:cNvSpPr/>
          <p:nvPr/>
        </p:nvSpPr>
        <p:spPr>
          <a:xfrm>
            <a:off x="828275" y="280241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Cube 36"/>
          <p:cNvSpPr/>
          <p:nvPr/>
        </p:nvSpPr>
        <p:spPr>
          <a:xfrm>
            <a:off x="1238199" y="280232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Straight Arrow Connector 39"/>
          <p:cNvCxnSpPr>
            <a:stCxn id="31" idx="5"/>
            <a:endCxn id="32" idx="2"/>
          </p:cNvCxnSpPr>
          <p:nvPr/>
        </p:nvCxnSpPr>
        <p:spPr>
          <a:xfrm>
            <a:off x="2084195" y="5832156"/>
            <a:ext cx="1122204" cy="117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257335" y="5576578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</a:t>
            </a:r>
            <a:endParaRPr lang="ru-RU" dirty="0"/>
          </a:p>
        </p:txBody>
      </p:sp>
      <p:cxnSp>
        <p:nvCxnSpPr>
          <p:cNvPr id="42" name="Straight Arrow Connector 41"/>
          <p:cNvCxnSpPr>
            <a:stCxn id="37" idx="3"/>
            <a:endCxn id="26" idx="0"/>
          </p:cNvCxnSpPr>
          <p:nvPr/>
        </p:nvCxnSpPr>
        <p:spPr>
          <a:xfrm>
            <a:off x="1429906" y="3284890"/>
            <a:ext cx="966638" cy="79819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6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11560" y="5038744"/>
            <a:ext cx="4896544" cy="1342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1560" y="3598584"/>
            <a:ext cx="4896544" cy="1342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Unmanaged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Resource disposing omitting</a:t>
            </a:r>
            <a:endParaRPr lang="en-US" sz="2000" dirty="0" smtClean="0"/>
          </a:p>
        </p:txBody>
      </p:sp>
      <p:sp>
        <p:nvSpPr>
          <p:cNvPr id="26" name="Cube 25"/>
          <p:cNvSpPr/>
          <p:nvPr/>
        </p:nvSpPr>
        <p:spPr>
          <a:xfrm>
            <a:off x="2084195" y="4083085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Cube 27"/>
          <p:cNvSpPr/>
          <p:nvPr/>
        </p:nvSpPr>
        <p:spPr>
          <a:xfrm>
            <a:off x="854804" y="5155663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Cube 30"/>
          <p:cNvSpPr/>
          <p:nvPr/>
        </p:nvSpPr>
        <p:spPr>
          <a:xfrm>
            <a:off x="1580139" y="5651192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Cube 31"/>
          <p:cNvSpPr/>
          <p:nvPr/>
        </p:nvSpPr>
        <p:spPr>
          <a:xfrm>
            <a:off x="3206399" y="5648084"/>
            <a:ext cx="504056" cy="482570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Straight Arrow Connector 32"/>
          <p:cNvCxnSpPr>
            <a:stCxn id="28" idx="3"/>
            <a:endCxn id="31" idx="2"/>
          </p:cNvCxnSpPr>
          <p:nvPr/>
        </p:nvCxnSpPr>
        <p:spPr>
          <a:xfrm>
            <a:off x="1046511" y="5638233"/>
            <a:ext cx="533628" cy="314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11560" y="2276872"/>
            <a:ext cx="4896544" cy="12459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Roots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9333" y="2422908"/>
            <a:ext cx="208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STATIC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Cube 35"/>
          <p:cNvSpPr/>
          <p:nvPr/>
        </p:nvSpPr>
        <p:spPr>
          <a:xfrm>
            <a:off x="828275" y="2802414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Cube 36"/>
          <p:cNvSpPr/>
          <p:nvPr/>
        </p:nvSpPr>
        <p:spPr>
          <a:xfrm>
            <a:off x="1238199" y="2802320"/>
            <a:ext cx="504056" cy="48257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Straight Arrow Connector 39"/>
          <p:cNvCxnSpPr>
            <a:stCxn id="31" idx="5"/>
            <a:endCxn id="32" idx="2"/>
          </p:cNvCxnSpPr>
          <p:nvPr/>
        </p:nvCxnSpPr>
        <p:spPr>
          <a:xfrm>
            <a:off x="2084195" y="5832156"/>
            <a:ext cx="1122204" cy="117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257335" y="5576578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</a:t>
            </a:r>
            <a:endParaRPr lang="ru-RU" dirty="0"/>
          </a:p>
        </p:txBody>
      </p:sp>
      <p:cxnSp>
        <p:nvCxnSpPr>
          <p:cNvPr id="42" name="Straight Arrow Connector 41"/>
          <p:cNvCxnSpPr>
            <a:stCxn id="37" idx="3"/>
            <a:endCxn id="26" idx="0"/>
          </p:cNvCxnSpPr>
          <p:nvPr/>
        </p:nvCxnSpPr>
        <p:spPr>
          <a:xfrm>
            <a:off x="1429906" y="3284890"/>
            <a:ext cx="966638" cy="79819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31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 in Unmanaged Heap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Always implement </a:t>
            </a:r>
            <a:r>
              <a:rPr lang="en-US" sz="2400" dirty="0" err="1" smtClean="0"/>
              <a:t>IDisposable</a:t>
            </a:r>
            <a:r>
              <a:rPr lang="en-US" sz="2400" dirty="0" smtClean="0"/>
              <a:t> interface for classes who using unmanaged resources.</a:t>
            </a:r>
            <a:endParaRPr lang="en-US" sz="2400" dirty="0"/>
          </a:p>
          <a:p>
            <a:pPr lvl="1"/>
            <a:r>
              <a:rPr lang="en-US" sz="2000" dirty="0" smtClean="0"/>
              <a:t>Developer still responsible for correct resource usage.</a:t>
            </a:r>
          </a:p>
        </p:txBody>
      </p:sp>
    </p:spTree>
    <p:extLst>
      <p:ext uri="{BB962C8B-B14F-4D97-AF65-F5344CB8AC3E}">
        <p14:creationId xmlns:p14="http://schemas.microsoft.com/office/powerpoint/2010/main" val="33174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in highly available systems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Memory leak consume available memory 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on 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the server.</a:t>
            </a:r>
          </a:p>
          <a:p>
            <a:pPr>
              <a:buSzPct val="80000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It might take one hour or a month.</a:t>
            </a:r>
          </a:p>
          <a:p>
            <a:pPr>
              <a:buSzPct val="80000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Require regular 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server reboot. </a:t>
            </a:r>
            <a:endParaRPr lang="en-US" sz="22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3960" y="3501008"/>
            <a:ext cx="7624464" cy="2778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MEMORY</a:t>
            </a:r>
            <a:endParaRPr lang="ru-RU" b="1" dirty="0">
              <a:solidFill>
                <a:schemeClr val="tx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9712" y="3861048"/>
            <a:ext cx="7296704" cy="23762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700" b="1" dirty="0" smtClean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 algn="r"/>
            <a:r>
              <a:rPr lang="en-US" sz="17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AVAILABLE</a:t>
            </a:r>
          </a:p>
          <a:p>
            <a:pPr algn="r"/>
            <a:r>
              <a:rPr lang="en-US" sz="17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MEMORY</a:t>
            </a:r>
            <a:endParaRPr lang="ru-RU" sz="1700" b="1" dirty="0">
              <a:solidFill>
                <a:schemeClr val="bg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8312" y="3861048"/>
            <a:ext cx="13140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/>
          <p:cNvSpPr/>
          <p:nvPr/>
        </p:nvSpPr>
        <p:spPr>
          <a:xfrm>
            <a:off x="1017963" y="3861048"/>
            <a:ext cx="131400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/>
          <p:cNvSpPr/>
          <p:nvPr/>
        </p:nvSpPr>
        <p:spPr>
          <a:xfrm>
            <a:off x="1144064" y="3861048"/>
            <a:ext cx="1381056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Rectangle 18"/>
          <p:cNvSpPr/>
          <p:nvPr/>
        </p:nvSpPr>
        <p:spPr>
          <a:xfrm>
            <a:off x="2522094" y="3861048"/>
            <a:ext cx="1381056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/>
          <p:cNvSpPr/>
          <p:nvPr/>
        </p:nvSpPr>
        <p:spPr>
          <a:xfrm>
            <a:off x="3897851" y="3861048"/>
            <a:ext cx="1381056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5270582" y="3861048"/>
            <a:ext cx="1381056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196438" y="4864514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LEAKED MEMORY</a:t>
            </a:r>
            <a:endParaRPr lang="ru-RU" b="1" dirty="0">
              <a:solidFill>
                <a:schemeClr val="bg1"/>
              </a:solidFill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98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749195" y="3428999"/>
            <a:ext cx="3567221" cy="27895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VIRTUAL</a:t>
            </a:r>
            <a:endParaRPr lang="ru-RU" b="1" dirty="0">
              <a:solidFill>
                <a:schemeClr val="tx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99592" y="3428999"/>
            <a:ext cx="3844371" cy="2819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PHYSICAL</a:t>
            </a:r>
            <a:endParaRPr lang="ru-RU" b="1" dirty="0">
              <a:solidFill>
                <a:schemeClr val="tx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decrease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Physical Memory</a:t>
            </a:r>
          </a:p>
          <a:p>
            <a:pPr lvl="1">
              <a:buSzPct val="80000"/>
            </a:pP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Fast Memory.</a:t>
            </a:r>
          </a:p>
          <a:p>
            <a:pPr>
              <a:buSzPct val="80000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Virtual Memory</a:t>
            </a:r>
          </a:p>
          <a:p>
            <a:pPr lvl="1">
              <a:buSzPct val="80000"/>
            </a:pP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Much slower memory. 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72112" y="3861048"/>
            <a:ext cx="3657475" cy="23762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Application </a:t>
            </a:r>
          </a:p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Available </a:t>
            </a:r>
          </a:p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Memory</a:t>
            </a:r>
            <a:endParaRPr lang="ru-RU" sz="1700" b="1" dirty="0">
              <a:solidFill>
                <a:schemeClr val="bg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9592" y="3861048"/>
            <a:ext cx="12012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Rectangle 22"/>
          <p:cNvSpPr/>
          <p:nvPr/>
        </p:nvSpPr>
        <p:spPr>
          <a:xfrm>
            <a:off x="763960" y="3068960"/>
            <a:ext cx="7624464" cy="321008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MEMORY</a:t>
            </a:r>
            <a:endParaRPr lang="ru-RU" b="1" dirty="0">
              <a:solidFill>
                <a:schemeClr val="tx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74640" y="3861048"/>
            <a:ext cx="131400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3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749195" y="3428999"/>
            <a:ext cx="3567221" cy="27895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VIRTUAL</a:t>
            </a:r>
            <a:endParaRPr lang="ru-RU" b="1" dirty="0">
              <a:solidFill>
                <a:schemeClr val="tx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99592" y="3428999"/>
            <a:ext cx="3844371" cy="2819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PHYSICAL</a:t>
            </a:r>
            <a:endParaRPr lang="ru-RU" b="1" dirty="0">
              <a:solidFill>
                <a:schemeClr val="tx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decrease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Physical Memory</a:t>
            </a:r>
          </a:p>
          <a:p>
            <a:pPr lvl="1">
              <a:buSzPct val="80000"/>
            </a:pP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Fast Memory.</a:t>
            </a:r>
          </a:p>
          <a:p>
            <a:pPr>
              <a:buSzPct val="80000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Virtual Memory</a:t>
            </a:r>
          </a:p>
          <a:p>
            <a:pPr lvl="1">
              <a:buSzPct val="80000"/>
            </a:pP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Much slower memory</a:t>
            </a:r>
            <a:r>
              <a:rPr lang="en-US" sz="18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.</a:t>
            </a:r>
            <a:endParaRPr lang="en-US" sz="18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25120" y="3861048"/>
            <a:ext cx="3657475" cy="23762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Application </a:t>
            </a:r>
          </a:p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Available </a:t>
            </a:r>
          </a:p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Memory</a:t>
            </a:r>
            <a:endParaRPr lang="ru-RU" sz="1700" b="1" dirty="0">
              <a:solidFill>
                <a:schemeClr val="bg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9592" y="3861048"/>
            <a:ext cx="12012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Rectangle 22"/>
          <p:cNvSpPr/>
          <p:nvPr/>
        </p:nvSpPr>
        <p:spPr>
          <a:xfrm>
            <a:off x="763960" y="3068960"/>
            <a:ext cx="7624464" cy="321008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MEMORY</a:t>
            </a:r>
            <a:endParaRPr lang="ru-RU" b="1" dirty="0">
              <a:solidFill>
                <a:schemeClr val="tx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74640" y="3861048"/>
            <a:ext cx="131400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144064" y="3861048"/>
            <a:ext cx="1381056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6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749195" y="3428999"/>
            <a:ext cx="3567221" cy="27895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VIRTUAL</a:t>
            </a:r>
            <a:endParaRPr lang="ru-RU" b="1" dirty="0">
              <a:solidFill>
                <a:schemeClr val="tx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99592" y="3428999"/>
            <a:ext cx="3844371" cy="2819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PHYSICAL</a:t>
            </a:r>
            <a:endParaRPr lang="ru-RU" b="1" dirty="0">
              <a:solidFill>
                <a:schemeClr val="tx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decrease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Garbage Collector increase collecting loops (up to 50 times).</a:t>
            </a:r>
          </a:p>
          <a:p>
            <a:pPr>
              <a:buSzPct val="80000"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Application performance decreasing.</a:t>
            </a:r>
            <a:endParaRPr lang="en-US" sz="2400" dirty="0" smtClean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97744" y="3861048"/>
            <a:ext cx="3657475" cy="23762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Application </a:t>
            </a:r>
          </a:p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Available </a:t>
            </a:r>
          </a:p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Memory</a:t>
            </a:r>
            <a:endParaRPr lang="ru-RU" sz="1700" b="1" dirty="0">
              <a:solidFill>
                <a:schemeClr val="bg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9592" y="3861048"/>
            <a:ext cx="12012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Rectangle 22"/>
          <p:cNvSpPr/>
          <p:nvPr/>
        </p:nvSpPr>
        <p:spPr>
          <a:xfrm>
            <a:off x="763960" y="3068960"/>
            <a:ext cx="7624464" cy="321008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MEMORY</a:t>
            </a:r>
            <a:endParaRPr lang="ru-RU" b="1" dirty="0">
              <a:solidFill>
                <a:schemeClr val="tx1"/>
              </a:solidFill>
              <a:cs typeface="Microsoft New Tai Lue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74640" y="3861048"/>
            <a:ext cx="131400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144064" y="3861048"/>
            <a:ext cx="1381056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2516688" y="3861048"/>
            <a:ext cx="1381056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7707618" y="3872512"/>
            <a:ext cx="569333" cy="2376264"/>
          </a:xfrm>
          <a:prstGeom prst="rect">
            <a:avLst/>
          </a:prstGeom>
          <a:solidFill>
            <a:srgbClr val="FFA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0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5400000">
            <a:off x="3648504" y="2558348"/>
            <a:ext cx="772924" cy="4386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5400000">
            <a:off x="2957872" y="1059704"/>
            <a:ext cx="576064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841748" y="2865075"/>
            <a:ext cx="8280920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Garbage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Collection in .NET</a:t>
            </a:r>
          </a:p>
          <a:p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01812" y="169532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spcAft>
                <a:spcPts val="1200"/>
              </a:spcAft>
              <a:defRPr sz="280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defRPr>
            </a:lvl1pPr>
          </a:lstStyle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Issues with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memory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leaks.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01812" y="403915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Memory Leak root causes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icrosoft New Tai Lue" panose="020B0502040204020203" pitchFamily="34" charset="0"/>
              <a:ea typeface="MS PMincho" panose="02020600040205080304" pitchFamily="18" charset="-128"/>
              <a:cs typeface="Microsoft New Tai Lue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41748" y="5213345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Memory profiling and memory leak detection tools.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2941126" y="-122635"/>
            <a:ext cx="603504" cy="28143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2331" y="110002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1 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 rot="5400000">
            <a:off x="2957872" y="2294181"/>
            <a:ext cx="576064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991816" y="3495199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3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71799" y="4507810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4</a:t>
            </a:r>
            <a:endParaRPr lang="en-US" sz="32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91816" y="226072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2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5" y="2150788"/>
            <a:ext cx="7086600" cy="453288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01867" y="715110"/>
            <a:ext cx="6618405" cy="432048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baseline="-25000" dirty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1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Highly focused on memory profiling and leak detection;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200115"/>
            <a:ext cx="2520280" cy="400110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2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Rich </a:t>
            </a:r>
            <a:r>
              <a:rPr lang="en-US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User 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interface;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883" y="1660738"/>
            <a:ext cx="6263349" cy="400110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3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Can </a:t>
            </a:r>
            <a:r>
              <a:rPr lang="en-US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work on production server and generate reports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.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1866" y="44624"/>
            <a:ext cx="7266477" cy="61764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PROFILING TOOL: </a:t>
            </a:r>
            <a:r>
              <a:rPr lang="en-US" sz="3600" b="1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MEMPROFILER</a:t>
            </a:r>
            <a:endParaRPr lang="en-US" sz="36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01867" y="715110"/>
            <a:ext cx="6618405" cy="432048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1</a:t>
            </a:r>
            <a:r>
              <a:rPr lang="en-US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Very convenient data representation, easy to use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.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200115"/>
            <a:ext cx="7992888" cy="400110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2</a:t>
            </a:r>
            <a:r>
              <a:rPr lang="en-US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Provide referencing to source code which is cause memory 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leak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;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1866" y="44624"/>
            <a:ext cx="7842542" cy="61764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PROFILING TOOL: </a:t>
            </a:r>
            <a:r>
              <a:rPr lang="en-US" sz="3600" b="1" dirty="0" err="1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dotTrace</a:t>
            </a:r>
            <a:r>
              <a:rPr lang="en-US" sz="3600" b="1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Memory</a:t>
            </a:r>
            <a:endParaRPr lang="en-US" sz="36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44824"/>
            <a:ext cx="6356560" cy="46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2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real application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3960" y="13491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servers start to work significantly slower for the same amount of requests:</a:t>
            </a:r>
          </a:p>
          <a:p>
            <a:pPr lvl="1"/>
            <a:r>
              <a:rPr lang="en-US" sz="2000" dirty="0" smtClean="0"/>
              <a:t>2 days</a:t>
            </a:r>
          </a:p>
          <a:p>
            <a:pPr lvl="1"/>
            <a:r>
              <a:rPr lang="en-US" sz="2000" dirty="0" smtClean="0"/>
              <a:t>3 weeks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Denial of Service periodically.</a:t>
            </a:r>
          </a:p>
          <a:p>
            <a:r>
              <a:rPr lang="en-US" sz="2400" dirty="0" smtClean="0"/>
              <a:t>Lost of session and not committed data.</a:t>
            </a:r>
          </a:p>
          <a:p>
            <a:endParaRPr lang="en-US" sz="2400" dirty="0"/>
          </a:p>
          <a:p>
            <a:r>
              <a:rPr lang="en-US" sz="2400" dirty="0" smtClean="0"/>
              <a:t>Scheduled reboot scenarios.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228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01867" y="715110"/>
            <a:ext cx="7698525" cy="432048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1</a:t>
            </a:r>
            <a:r>
              <a:rPr lang="en-US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Many useful features for memory, and performance </a:t>
            </a:r>
            <a:r>
              <a:rPr lang="en-US" sz="200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analysis;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200115"/>
            <a:ext cx="7992888" cy="400110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2</a:t>
            </a:r>
            <a:r>
              <a:rPr lang="en-US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Have data access profiling in latest 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version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;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1866" y="44624"/>
            <a:ext cx="7842542" cy="61764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PROFILING TOOL: </a:t>
            </a:r>
            <a:r>
              <a:rPr lang="en-US" sz="3600" b="1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ANTS</a:t>
            </a:r>
            <a:endParaRPr lang="en-US" sz="36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2" y="1916832"/>
            <a:ext cx="7435016" cy="45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01867" y="715110"/>
            <a:ext cx="1937885" cy="432048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1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Easy and Free;</a:t>
            </a:r>
            <a:endParaRPr lang="en-US" sz="2000" dirty="0" smtClean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200115"/>
            <a:ext cx="3312368" cy="400110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2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Integrated in Visual Studio;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883" y="1660738"/>
            <a:ext cx="3167005" cy="400110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3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Command Line interface;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1866" y="44624"/>
            <a:ext cx="7266477" cy="61764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PROFILING TOOL: </a:t>
            </a:r>
            <a:r>
              <a:rPr lang="en-US" sz="3600" b="1" dirty="0" err="1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WinDbg</a:t>
            </a:r>
            <a:r>
              <a:rPr lang="en-US" sz="3600" b="1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+ SOS</a:t>
            </a:r>
            <a:endParaRPr lang="en-US" sz="36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52936"/>
            <a:ext cx="7390388" cy="35325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6883" y="2127796"/>
            <a:ext cx="4895197" cy="400110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4</a:t>
            </a:r>
            <a:r>
              <a:rPr lang="en-US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Good for quick initial memory 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profiling</a:t>
            </a:r>
            <a:r>
              <a:rPr lang="en-US" sz="20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.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7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6051" y="931133"/>
            <a:ext cx="6330373" cy="432048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1</a:t>
            </a: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Garbage collector works well in most cases</a:t>
            </a:r>
            <a:r>
              <a:rPr lang="en-US" sz="2000" dirty="0" smtClean="0"/>
              <a:t>;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1763060"/>
            <a:ext cx="8208912" cy="461665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2</a:t>
            </a: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Developers still responsible for correct resource releasing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;</a:t>
            </a:r>
            <a:endParaRPr lang="en-US" sz="24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883" y="2779073"/>
            <a:ext cx="8207565" cy="8309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3</a:t>
            </a: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Issues with memory leaks might cause performance lacks in 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production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;</a:t>
            </a:r>
            <a:endParaRPr lang="en-US" sz="24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1866" y="44624"/>
            <a:ext cx="7266477" cy="61764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Conclusions</a:t>
            </a:r>
            <a:endParaRPr lang="en-US" sz="36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867" y="4085365"/>
            <a:ext cx="6042341" cy="461665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4</a:t>
            </a: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Memory Profiling is a good 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practice;</a:t>
            </a:r>
            <a:endParaRPr lang="en-US" sz="24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867" y="5022325"/>
            <a:ext cx="8202581" cy="8309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baseline="-25000" dirty="0" smtClean="0">
                <a:solidFill>
                  <a:srgbClr val="C0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5</a:t>
            </a:r>
            <a:r>
              <a:rPr lang="en-US" sz="24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Use memory leak detection strategy might save time and money.</a:t>
            </a:r>
            <a:endParaRPr lang="en-US" sz="24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13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31080"/>
            <a:ext cx="9812353" cy="69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3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Yuriy Shapovalov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5792" y="3273667"/>
            <a:ext cx="4312143" cy="353943"/>
          </a:xfrm>
        </p:spPr>
        <p:txBody>
          <a:bodyPr/>
          <a:lstStyle/>
          <a:p>
            <a:r>
              <a:rPr lang="en-US" dirty="0" smtClean="0"/>
              <a:t>Senior Software Engineer, EPAM (Kharkov)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078992" y="4187952"/>
            <a:ext cx="3493008" cy="477699"/>
          </a:xfrm>
        </p:spPr>
        <p:txBody>
          <a:bodyPr/>
          <a:lstStyle/>
          <a:p>
            <a:r>
              <a:rPr lang="en-US" dirty="0" smtClean="0"/>
              <a:t>yurii_shapovalov@epam.com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78992" y="4974336"/>
            <a:ext cx="3493008" cy="477699"/>
          </a:xfrm>
        </p:spPr>
        <p:txBody>
          <a:bodyPr/>
          <a:lstStyle/>
          <a:p>
            <a:r>
              <a:rPr lang="en-US" sz="1800" dirty="0" smtClean="0"/>
              <a:t>linkedin.com/in/</a:t>
            </a:r>
            <a:r>
              <a:rPr lang="en-US" sz="1800" dirty="0" err="1" smtClean="0"/>
              <a:t>yuriyshapovalov</a:t>
            </a:r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shapovalov.yuriy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YuriyShapovalov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4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real application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1560" y="1196752"/>
            <a:ext cx="8280920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86172"/>
            <a:ext cx="3267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5400000">
            <a:off x="3653440" y="229182"/>
            <a:ext cx="763052" cy="43864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841748" y="2865075"/>
            <a:ext cx="8280920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smtClean="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Garbage </a:t>
            </a:r>
            <a:r>
              <a:rPr lang="en-US" sz="2400" dirty="0" smtClean="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Collection in .NET</a:t>
            </a:r>
          </a:p>
          <a:p>
            <a:endParaRPr lang="ru-RU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801812" y="169532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spcAft>
                <a:spcPts val="1200"/>
              </a:spcAft>
              <a:defRPr sz="2800"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defRPr>
            </a:lvl1pPr>
          </a:lstStyle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Issues with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memory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leaks.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01812" y="403915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Memory Leak root causes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icrosoft New Tai Lue" panose="020B0502040204020203" pitchFamily="34" charset="0"/>
              <a:ea typeface="MS PMincho" panose="02020600040205080304" pitchFamily="18" charset="-128"/>
              <a:cs typeface="Microsoft New Tai Lue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41748" y="5213345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icrosoft New Tai Lue" panose="020B0502040204020203" pitchFamily="34" charset="0"/>
                <a:ea typeface="MS PMincho" panose="02020600040205080304" pitchFamily="18" charset="-128"/>
                <a:cs typeface="Microsoft New Tai Lue" panose="020B0502040204020203" pitchFamily="34" charset="0"/>
              </a:rPr>
              <a:t>Memory profiling and memory leak detection tools.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2941126" y="-122635"/>
            <a:ext cx="603504" cy="28143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2331" y="110002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1 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78744" y="2187861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2</a:t>
            </a:r>
            <a:endParaRPr lang="en-US" sz="32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 rot="5400000">
            <a:off x="2957872" y="2294181"/>
            <a:ext cx="576064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991816" y="3495199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3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 rot="5400000">
            <a:off x="2957872" y="3445840"/>
            <a:ext cx="576064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991816" y="464685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CHAPTER 4</a:t>
            </a:r>
            <a:endParaRPr lang="en-US" sz="2400" b="1" dirty="0">
              <a:solidFill>
                <a:schemeClr val="bg1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1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94720" cy="707886"/>
          </a:xfrm>
        </p:spPr>
        <p:txBody>
          <a:bodyPr/>
          <a:lstStyle/>
          <a:p>
            <a:r>
              <a:rPr lang="en-US" sz="4000" dirty="0" smtClean="0"/>
              <a:t>TRACING GC ALGORITHM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9044" y="2492896"/>
            <a:ext cx="5164956" cy="5112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b="1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Garbage collection algorithm in .NET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is based on “Tracing” algorithm which was developed for Lisp language by John McCarthy in 1960.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 smtClean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Also known as “</a:t>
            </a:r>
            <a:r>
              <a:rPr lang="en-US" sz="2400" b="1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Mark and Sweep</a:t>
            </a:r>
            <a:r>
              <a:rPr lang="en-US" sz="2400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”</a:t>
            </a:r>
          </a:p>
          <a:p>
            <a:pPr marL="0" indent="0">
              <a:buNone/>
            </a:pPr>
            <a:endParaRPr lang="en-US" sz="2400" dirty="0" smtClean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2051" name="Picture 3" descr="D:\New Job\Demo\Yurii Shapovalov;\McCarth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0" y="1713508"/>
            <a:ext cx="3552826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604" y="5299232"/>
            <a:ext cx="3960440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John McCarthy</a:t>
            </a:r>
          </a:p>
          <a:p>
            <a:pPr algn="ctr">
              <a:lnSpc>
                <a:spcPct val="80000"/>
              </a:lnSpc>
            </a:pPr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an American computer scientist and cognitive scientist</a:t>
            </a:r>
          </a:p>
        </p:txBody>
      </p:sp>
    </p:spTree>
    <p:extLst>
      <p:ext uri="{BB962C8B-B14F-4D97-AF65-F5344CB8AC3E}">
        <p14:creationId xmlns:p14="http://schemas.microsoft.com/office/powerpoint/2010/main" val="311716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1290</Words>
  <Application>Microsoft Office PowerPoint</Application>
  <PresentationFormat>On-screen Show (4:3)</PresentationFormat>
  <Paragraphs>510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MS PMincho</vt:lpstr>
      <vt:lpstr>Arial</vt:lpstr>
      <vt:lpstr>Calibri</vt:lpstr>
      <vt:lpstr>Helvetica</vt:lpstr>
      <vt:lpstr>Microsoft New Tai Lue</vt:lpstr>
      <vt:lpstr>Trebuchet MS</vt:lpstr>
      <vt:lpstr>Тема Office</vt:lpstr>
      <vt:lpstr>1_Office Theme</vt:lpstr>
      <vt:lpstr>2_Office Theme</vt:lpstr>
      <vt:lpstr>Office Theme</vt:lpstr>
      <vt:lpstr>4_Office Theme</vt:lpstr>
      <vt:lpstr>Garbage Collection and Memory Leak Avoidance in .NET</vt:lpstr>
      <vt:lpstr>PowerPoint Presentation</vt:lpstr>
      <vt:lpstr>PowerPoint Presentation</vt:lpstr>
      <vt:lpstr>PowerPoint Presentation</vt:lpstr>
      <vt:lpstr>Issues with real application</vt:lpstr>
      <vt:lpstr>Issues with real application</vt:lpstr>
      <vt:lpstr>Issues with real application</vt:lpstr>
      <vt:lpstr>PowerPoint Presentation</vt:lpstr>
      <vt:lpstr>TRACING GC ALGORITHM</vt:lpstr>
      <vt:lpstr>PowerPoint Presentation</vt:lpstr>
      <vt:lpstr>TRACING GC ALGORITHM</vt:lpstr>
      <vt:lpstr>TRACING GC ALGORITHM</vt:lpstr>
      <vt:lpstr>TRACING GC ALGORITHM</vt:lpstr>
      <vt:lpstr>TRACING GC ALGORITHM</vt:lpstr>
      <vt:lpstr>TRACING GC ALGORITHM</vt:lpstr>
      <vt:lpstr>TRACING GC ALGORITHM</vt:lpstr>
      <vt:lpstr>TRACING GC ALGORITHM</vt:lpstr>
      <vt:lpstr>TRACING GC ALGORITHM</vt:lpstr>
      <vt:lpstr>PowerPoint Presentation</vt:lpstr>
      <vt:lpstr>PowerPoint Presentation</vt:lpstr>
      <vt:lpstr>PowerPoint Presentation</vt:lpstr>
      <vt:lpstr>PowerPoint Presentation</vt:lpstr>
      <vt:lpstr>FINALIZATION</vt:lpstr>
      <vt:lpstr>FINALIZATION</vt:lpstr>
      <vt:lpstr>FINALIZATION</vt:lpstr>
      <vt:lpstr>FINALIZATION</vt:lpstr>
      <vt:lpstr>FINALIZATION</vt:lpstr>
      <vt:lpstr>FINALIZATION</vt:lpstr>
      <vt:lpstr>FINALIZATION</vt:lpstr>
      <vt:lpstr>WORKSTATION VS. SERVER GC</vt:lpstr>
      <vt:lpstr>WORKSTATION VS. SERVER GC</vt:lpstr>
      <vt:lpstr>WORKSTATION VS. SERVER GC</vt:lpstr>
      <vt:lpstr>WORKSTATION VS. SERVER GC</vt:lpstr>
      <vt:lpstr>PowerPoint Presentation</vt:lpstr>
      <vt:lpstr>PowerPoint Presentation</vt:lpstr>
      <vt:lpstr>PowerPoint Presentation</vt:lpstr>
      <vt:lpstr>Memory Leak in Managed Heap</vt:lpstr>
      <vt:lpstr>Memory Leak in Managed Heap</vt:lpstr>
      <vt:lpstr>Memory Leak in Managed Heap</vt:lpstr>
      <vt:lpstr>Memory Leak in Managed Heap</vt:lpstr>
      <vt:lpstr>PowerPoint Presentation</vt:lpstr>
      <vt:lpstr>Memory Leak in Managed Heap</vt:lpstr>
      <vt:lpstr>Memory Leak in Managed Heap</vt:lpstr>
      <vt:lpstr>Memory Leak in Managed Heap</vt:lpstr>
      <vt:lpstr>Memory Leak in Managed Heap</vt:lpstr>
      <vt:lpstr>Memory Leak in Managed Heap</vt:lpstr>
      <vt:lpstr>Memory Leak in Managed Heap</vt:lpstr>
      <vt:lpstr>PowerPoint Presentation</vt:lpstr>
      <vt:lpstr>Memory Leak in Unmanaged Heap</vt:lpstr>
      <vt:lpstr>Memory Leak in Unmanaged Heap</vt:lpstr>
      <vt:lpstr>Memory Leak in Unmanaged Heap</vt:lpstr>
      <vt:lpstr>Memory Leak in Unmanaged Heap</vt:lpstr>
      <vt:lpstr>Problems in highly available systems</vt:lpstr>
      <vt:lpstr>Performance decrease</vt:lpstr>
      <vt:lpstr>Performance decrease</vt:lpstr>
      <vt:lpstr>Performance decrease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PowerPoint Presentation</vt:lpstr>
    </vt:vector>
  </TitlesOfParts>
  <Company>DG Win&amp;Soft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Yuriy Shapovalov</cp:lastModifiedBy>
  <cp:revision>166</cp:revision>
  <dcterms:created xsi:type="dcterms:W3CDTF">2013-08-21T11:43:56Z</dcterms:created>
  <dcterms:modified xsi:type="dcterms:W3CDTF">2014-01-29T22:49:38Z</dcterms:modified>
</cp:coreProperties>
</file>